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0"/>
  </p:notesMasterIdLst>
  <p:handoutMasterIdLst>
    <p:handoutMasterId r:id="rId21"/>
  </p:handoutMasterIdLst>
  <p:sldIdLst>
    <p:sldId id="256" r:id="rId2"/>
    <p:sldId id="297" r:id="rId3"/>
    <p:sldId id="267" r:id="rId4"/>
    <p:sldId id="257" r:id="rId5"/>
    <p:sldId id="258" r:id="rId6"/>
    <p:sldId id="306" r:id="rId7"/>
    <p:sldId id="289" r:id="rId8"/>
    <p:sldId id="534" r:id="rId9"/>
    <p:sldId id="531" r:id="rId10"/>
    <p:sldId id="532" r:id="rId11"/>
    <p:sldId id="450" r:id="rId12"/>
    <p:sldId id="533" r:id="rId13"/>
    <p:sldId id="305" r:id="rId14"/>
    <p:sldId id="304" r:id="rId15"/>
    <p:sldId id="266" r:id="rId16"/>
    <p:sldId id="280" r:id="rId17"/>
    <p:sldId id="291" r:id="rId18"/>
    <p:sldId id="296" r:id="rId19"/>
  </p:sldIdLst>
  <p:sldSz cx="9144000" cy="6858000" type="screen4x3"/>
  <p:notesSz cx="7104063" cy="10234613"/>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6DA5"/>
    <a:srgbClr val="99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208" autoAdjust="0"/>
  </p:normalViewPr>
  <p:slideViewPr>
    <p:cSldViewPr>
      <p:cViewPr varScale="1">
        <p:scale>
          <a:sx n="81" d="100"/>
          <a:sy n="81" d="100"/>
        </p:scale>
        <p:origin x="149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1"/>
            <a:ext cx="3078639"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5" tIns="49533" rIns="99065" bIns="49533" numCol="1" anchor="t" anchorCtr="0" compatLnSpc="1">
            <a:prstTxWarp prst="textNoShape">
              <a:avLst/>
            </a:prstTxWarp>
          </a:bodyPr>
          <a:lstStyle>
            <a:lvl1pPr defTabSz="990773" eaLnBrk="1" hangingPunct="1">
              <a:defRPr sz="1300" smtClean="0">
                <a:latin typeface="Arial" charset="0"/>
              </a:defRPr>
            </a:lvl1pPr>
          </a:lstStyle>
          <a:p>
            <a:pPr>
              <a:defRPr/>
            </a:pPr>
            <a:endParaRPr lang="hu-HU" altLang="hu-HU"/>
          </a:p>
        </p:txBody>
      </p:sp>
      <p:sp>
        <p:nvSpPr>
          <p:cNvPr id="40963" name="Rectangle 3"/>
          <p:cNvSpPr>
            <a:spLocks noGrp="1" noChangeArrowheads="1"/>
          </p:cNvSpPr>
          <p:nvPr>
            <p:ph type="dt" sz="quarter" idx="1"/>
          </p:nvPr>
        </p:nvSpPr>
        <p:spPr bwMode="auto">
          <a:xfrm>
            <a:off x="4023837" y="1"/>
            <a:ext cx="3078639"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5" tIns="49533" rIns="99065" bIns="49533" numCol="1" anchor="t" anchorCtr="0" compatLnSpc="1">
            <a:prstTxWarp prst="textNoShape">
              <a:avLst/>
            </a:prstTxWarp>
          </a:bodyPr>
          <a:lstStyle>
            <a:lvl1pPr algn="r" defTabSz="990773" eaLnBrk="1" hangingPunct="1">
              <a:defRPr sz="1300" smtClean="0">
                <a:latin typeface="Arial" charset="0"/>
              </a:defRPr>
            </a:lvl1pPr>
          </a:lstStyle>
          <a:p>
            <a:pPr>
              <a:defRPr/>
            </a:pPr>
            <a:endParaRPr lang="hu-HU" altLang="hu-HU"/>
          </a:p>
        </p:txBody>
      </p:sp>
      <p:sp>
        <p:nvSpPr>
          <p:cNvPr id="40964" name="Rectangle 4"/>
          <p:cNvSpPr>
            <a:spLocks noGrp="1" noChangeArrowheads="1"/>
          </p:cNvSpPr>
          <p:nvPr>
            <p:ph type="ftr" sz="quarter" idx="2"/>
          </p:nvPr>
        </p:nvSpPr>
        <p:spPr bwMode="auto">
          <a:xfrm>
            <a:off x="0" y="9721851"/>
            <a:ext cx="3078639"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5" tIns="49533" rIns="99065" bIns="49533" numCol="1" anchor="b" anchorCtr="0" compatLnSpc="1">
            <a:prstTxWarp prst="textNoShape">
              <a:avLst/>
            </a:prstTxWarp>
          </a:bodyPr>
          <a:lstStyle>
            <a:lvl1pPr defTabSz="990773" eaLnBrk="1" hangingPunct="1">
              <a:defRPr sz="1300" smtClean="0">
                <a:latin typeface="Arial" charset="0"/>
              </a:defRPr>
            </a:lvl1pPr>
          </a:lstStyle>
          <a:p>
            <a:pPr>
              <a:defRPr/>
            </a:pPr>
            <a:endParaRPr lang="hu-HU" altLang="hu-HU"/>
          </a:p>
        </p:txBody>
      </p:sp>
      <p:sp>
        <p:nvSpPr>
          <p:cNvPr id="40965" name="Rectangle 5"/>
          <p:cNvSpPr>
            <a:spLocks noGrp="1" noChangeArrowheads="1"/>
          </p:cNvSpPr>
          <p:nvPr>
            <p:ph type="sldNum" sz="quarter" idx="3"/>
          </p:nvPr>
        </p:nvSpPr>
        <p:spPr bwMode="auto">
          <a:xfrm>
            <a:off x="4023837" y="9721851"/>
            <a:ext cx="3078639"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5" tIns="49533" rIns="99065" bIns="49533" numCol="1" anchor="b" anchorCtr="0" compatLnSpc="1">
            <a:prstTxWarp prst="textNoShape">
              <a:avLst/>
            </a:prstTxWarp>
          </a:bodyPr>
          <a:lstStyle>
            <a:lvl1pPr algn="r" defTabSz="990773" eaLnBrk="1" hangingPunct="1">
              <a:defRPr sz="1300"/>
            </a:lvl1pPr>
          </a:lstStyle>
          <a:p>
            <a:fld id="{9FABF5F7-728E-4EFB-86B0-92661B2077F1}" type="slidenum">
              <a:rPr lang="hu-HU" altLang="hu-HU"/>
              <a:pPr/>
              <a:t>‹Nr.›</a:t>
            </a:fld>
            <a:endParaRPr lang="hu-HU" altLang="hu-HU"/>
          </a:p>
        </p:txBody>
      </p:sp>
    </p:spTree>
    <p:extLst>
      <p:ext uri="{BB962C8B-B14F-4D97-AF65-F5344CB8AC3E}">
        <p14:creationId xmlns:p14="http://schemas.microsoft.com/office/powerpoint/2010/main" val="1007741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1"/>
            <a:ext cx="3078639"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8" rIns="91456" bIns="45728" numCol="1" anchor="t" anchorCtr="0" compatLnSpc="1">
            <a:prstTxWarp prst="textNoShape">
              <a:avLst/>
            </a:prstTxWarp>
          </a:bodyPr>
          <a:lstStyle>
            <a:lvl1pPr eaLnBrk="1" hangingPunct="1">
              <a:defRPr sz="1200" smtClean="0">
                <a:latin typeface="Arial" charset="0"/>
              </a:defRPr>
            </a:lvl1pPr>
          </a:lstStyle>
          <a:p>
            <a:pPr>
              <a:defRPr/>
            </a:pPr>
            <a:endParaRPr lang="hu-HU" altLang="hu-HU"/>
          </a:p>
        </p:txBody>
      </p:sp>
      <p:sp>
        <p:nvSpPr>
          <p:cNvPr id="120835" name="Rectangle 3"/>
          <p:cNvSpPr>
            <a:spLocks noGrp="1" noChangeArrowheads="1"/>
          </p:cNvSpPr>
          <p:nvPr>
            <p:ph type="dt" idx="1"/>
          </p:nvPr>
        </p:nvSpPr>
        <p:spPr bwMode="auto">
          <a:xfrm>
            <a:off x="4023837" y="1"/>
            <a:ext cx="3078639"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8" rIns="91456" bIns="45728" numCol="1" anchor="t" anchorCtr="0" compatLnSpc="1">
            <a:prstTxWarp prst="textNoShape">
              <a:avLst/>
            </a:prstTxWarp>
          </a:bodyPr>
          <a:lstStyle>
            <a:lvl1pPr algn="r" eaLnBrk="1" hangingPunct="1">
              <a:defRPr sz="1200" smtClean="0">
                <a:latin typeface="Arial" charset="0"/>
              </a:defRPr>
            </a:lvl1pPr>
          </a:lstStyle>
          <a:p>
            <a:pPr>
              <a:defRPr/>
            </a:pPr>
            <a:endParaRPr lang="hu-HU" altLang="hu-HU"/>
          </a:p>
        </p:txBody>
      </p:sp>
      <p:sp>
        <p:nvSpPr>
          <p:cNvPr id="14340"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0837" name="Rectangle 5"/>
          <p:cNvSpPr>
            <a:spLocks noGrp="1" noChangeArrowheads="1"/>
          </p:cNvSpPr>
          <p:nvPr>
            <p:ph type="body" sz="quarter" idx="3"/>
          </p:nvPr>
        </p:nvSpPr>
        <p:spPr bwMode="auto">
          <a:xfrm>
            <a:off x="710090" y="4860925"/>
            <a:ext cx="5683886"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8" rIns="91456" bIns="45728" numCol="1" anchor="t" anchorCtr="0" compatLnSpc="1">
            <a:prstTxWarp prst="textNoShape">
              <a:avLst/>
            </a:prstTxWarp>
          </a:bodyPr>
          <a:lstStyle/>
          <a:p>
            <a:pPr lvl="0"/>
            <a:r>
              <a:rPr lang="hu-HU" altLang="hu-HU" noProof="0"/>
              <a:t>Mintaszöveg szerkesztése</a:t>
            </a:r>
          </a:p>
          <a:p>
            <a:pPr lvl="1"/>
            <a:r>
              <a:rPr lang="hu-HU" altLang="hu-HU" noProof="0"/>
              <a:t>Második szint</a:t>
            </a:r>
          </a:p>
          <a:p>
            <a:pPr lvl="2"/>
            <a:r>
              <a:rPr lang="hu-HU" altLang="hu-HU" noProof="0"/>
              <a:t>Harmadik szint</a:t>
            </a:r>
          </a:p>
          <a:p>
            <a:pPr lvl="3"/>
            <a:r>
              <a:rPr lang="hu-HU" altLang="hu-HU" noProof="0"/>
              <a:t>Negyedik szint</a:t>
            </a:r>
          </a:p>
          <a:p>
            <a:pPr lvl="4"/>
            <a:r>
              <a:rPr lang="hu-HU" altLang="hu-HU" noProof="0"/>
              <a:t>Ötödik szint</a:t>
            </a:r>
          </a:p>
        </p:txBody>
      </p:sp>
      <p:sp>
        <p:nvSpPr>
          <p:cNvPr id="120838" name="Rectangle 6"/>
          <p:cNvSpPr>
            <a:spLocks noGrp="1" noChangeArrowheads="1"/>
          </p:cNvSpPr>
          <p:nvPr>
            <p:ph type="ftr" sz="quarter" idx="4"/>
          </p:nvPr>
        </p:nvSpPr>
        <p:spPr bwMode="auto">
          <a:xfrm>
            <a:off x="0" y="9721851"/>
            <a:ext cx="3078639"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8" rIns="91456" bIns="45728" numCol="1" anchor="b" anchorCtr="0" compatLnSpc="1">
            <a:prstTxWarp prst="textNoShape">
              <a:avLst/>
            </a:prstTxWarp>
          </a:bodyPr>
          <a:lstStyle>
            <a:lvl1pPr eaLnBrk="1" hangingPunct="1">
              <a:defRPr sz="1200" smtClean="0">
                <a:latin typeface="Arial" charset="0"/>
              </a:defRPr>
            </a:lvl1pPr>
          </a:lstStyle>
          <a:p>
            <a:pPr>
              <a:defRPr/>
            </a:pPr>
            <a:endParaRPr lang="hu-HU" altLang="hu-HU"/>
          </a:p>
        </p:txBody>
      </p:sp>
      <p:sp>
        <p:nvSpPr>
          <p:cNvPr id="120839" name="Rectangle 7"/>
          <p:cNvSpPr>
            <a:spLocks noGrp="1" noChangeArrowheads="1"/>
          </p:cNvSpPr>
          <p:nvPr>
            <p:ph type="sldNum" sz="quarter" idx="5"/>
          </p:nvPr>
        </p:nvSpPr>
        <p:spPr bwMode="auto">
          <a:xfrm>
            <a:off x="4023837" y="9721851"/>
            <a:ext cx="3078639"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8" rIns="91456" bIns="45728" numCol="1" anchor="b" anchorCtr="0" compatLnSpc="1">
            <a:prstTxWarp prst="textNoShape">
              <a:avLst/>
            </a:prstTxWarp>
          </a:bodyPr>
          <a:lstStyle>
            <a:lvl1pPr algn="r" eaLnBrk="1" hangingPunct="1">
              <a:defRPr sz="1200"/>
            </a:lvl1pPr>
          </a:lstStyle>
          <a:p>
            <a:fld id="{C460709B-CA85-40CA-98E2-55B47012F2D5}" type="slidenum">
              <a:rPr lang="hu-HU" altLang="hu-HU"/>
              <a:pPr/>
              <a:t>‹Nr.›</a:t>
            </a:fld>
            <a:endParaRPr lang="hu-HU" altLang="hu-HU"/>
          </a:p>
        </p:txBody>
      </p:sp>
    </p:spTree>
    <p:extLst>
      <p:ext uri="{BB962C8B-B14F-4D97-AF65-F5344CB8AC3E}">
        <p14:creationId xmlns:p14="http://schemas.microsoft.com/office/powerpoint/2010/main" val="145291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60709B-CA85-40CA-98E2-55B47012F2D5}" type="slidenum">
              <a:rPr lang="hu-HU" altLang="hu-HU" smtClean="0"/>
              <a:pPr/>
              <a:t>1</a:t>
            </a:fld>
            <a:endParaRPr lang="hu-HU" altLang="hu-HU"/>
          </a:p>
        </p:txBody>
      </p:sp>
    </p:spTree>
    <p:extLst>
      <p:ext uri="{BB962C8B-B14F-4D97-AF65-F5344CB8AC3E}">
        <p14:creationId xmlns:p14="http://schemas.microsoft.com/office/powerpoint/2010/main" val="105583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2786057-E697-4DB0-920E-360D06E36B5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3080" indent="-285801">
              <a:defRPr>
                <a:solidFill>
                  <a:schemeClr val="tx1"/>
                </a:solidFill>
                <a:latin typeface="Arial" panose="020B0604020202020204" pitchFamily="34" charset="0"/>
              </a:defRPr>
            </a:lvl2pPr>
            <a:lvl3pPr marL="1143200" indent="-228640">
              <a:defRPr>
                <a:solidFill>
                  <a:schemeClr val="tx1"/>
                </a:solidFill>
                <a:latin typeface="Arial" panose="020B0604020202020204" pitchFamily="34" charset="0"/>
              </a:defRPr>
            </a:lvl3pPr>
            <a:lvl4pPr marL="1600480" indent="-228640">
              <a:defRPr>
                <a:solidFill>
                  <a:schemeClr val="tx1"/>
                </a:solidFill>
                <a:latin typeface="Arial" panose="020B0604020202020204" pitchFamily="34" charset="0"/>
              </a:defRPr>
            </a:lvl4pPr>
            <a:lvl5pPr marL="2057760" indent="-228640">
              <a:defRPr>
                <a:solidFill>
                  <a:schemeClr val="tx1"/>
                </a:solidFill>
                <a:latin typeface="Arial" panose="020B0604020202020204" pitchFamily="34" charset="0"/>
              </a:defRPr>
            </a:lvl5pPr>
            <a:lvl6pPr marL="2515041" indent="-228640" eaLnBrk="0" fontAlgn="base" hangingPunct="0">
              <a:spcBef>
                <a:spcPct val="0"/>
              </a:spcBef>
              <a:spcAft>
                <a:spcPct val="0"/>
              </a:spcAft>
              <a:defRPr>
                <a:solidFill>
                  <a:schemeClr val="tx1"/>
                </a:solidFill>
                <a:latin typeface="Arial" panose="020B0604020202020204" pitchFamily="34" charset="0"/>
              </a:defRPr>
            </a:lvl6pPr>
            <a:lvl7pPr marL="2972321" indent="-228640" eaLnBrk="0" fontAlgn="base" hangingPunct="0">
              <a:spcBef>
                <a:spcPct val="0"/>
              </a:spcBef>
              <a:spcAft>
                <a:spcPct val="0"/>
              </a:spcAft>
              <a:defRPr>
                <a:solidFill>
                  <a:schemeClr val="tx1"/>
                </a:solidFill>
                <a:latin typeface="Arial" panose="020B0604020202020204" pitchFamily="34" charset="0"/>
              </a:defRPr>
            </a:lvl7pPr>
            <a:lvl8pPr marL="3429601" indent="-228640" eaLnBrk="0" fontAlgn="base" hangingPunct="0">
              <a:spcBef>
                <a:spcPct val="0"/>
              </a:spcBef>
              <a:spcAft>
                <a:spcPct val="0"/>
              </a:spcAft>
              <a:defRPr>
                <a:solidFill>
                  <a:schemeClr val="tx1"/>
                </a:solidFill>
                <a:latin typeface="Arial" panose="020B0604020202020204" pitchFamily="34" charset="0"/>
              </a:defRPr>
            </a:lvl8pPr>
            <a:lvl9pPr marL="3886880" indent="-228640" eaLnBrk="0" fontAlgn="base" hangingPunct="0">
              <a:spcBef>
                <a:spcPct val="0"/>
              </a:spcBef>
              <a:spcAft>
                <a:spcPct val="0"/>
              </a:spcAft>
              <a:defRPr>
                <a:solidFill>
                  <a:schemeClr val="tx1"/>
                </a:solidFill>
                <a:latin typeface="Arial" panose="020B0604020202020204" pitchFamily="34" charset="0"/>
              </a:defRPr>
            </a:lvl9pPr>
          </a:lstStyle>
          <a:p>
            <a:fld id="{5871AB52-7463-4795-B8B7-F9268A797154}" type="slidenum">
              <a:rPr lang="hu-HU" altLang="de-DE" smtClean="0"/>
              <a:pPr/>
              <a:t>9</a:t>
            </a:fld>
            <a:endParaRPr lang="hu-HU" altLang="de-DE"/>
          </a:p>
        </p:txBody>
      </p:sp>
      <p:sp>
        <p:nvSpPr>
          <p:cNvPr id="15363" name="Rectangle 2">
            <a:extLst>
              <a:ext uri="{FF2B5EF4-FFF2-40B4-BE49-F238E27FC236}">
                <a16:creationId xmlns:a16="http://schemas.microsoft.com/office/drawing/2014/main" id="{7277EEC8-6914-41CE-B6E5-61AE210EACBC}"/>
              </a:ext>
            </a:extLst>
          </p:cNvPr>
          <p:cNvSpPr>
            <a:spLocks noGrp="1" noRot="1" noChangeAspect="1" noChangeArrowheads="1" noTextEdit="1"/>
          </p:cNvSpPr>
          <p:nvPr>
            <p:ph type="sldImg"/>
          </p:nvPr>
        </p:nvSpPr>
        <p:spPr>
          <a:xfrm>
            <a:off x="992188" y="766763"/>
            <a:ext cx="5119687" cy="3838575"/>
          </a:xfrm>
          <a:ln/>
        </p:spPr>
      </p:sp>
      <p:sp>
        <p:nvSpPr>
          <p:cNvPr id="15364" name="Rectangle 3">
            <a:extLst>
              <a:ext uri="{FF2B5EF4-FFF2-40B4-BE49-F238E27FC236}">
                <a16:creationId xmlns:a16="http://schemas.microsoft.com/office/drawing/2014/main" id="{E711B5E9-0F55-4CD4-89B8-DBD9F9443DD7}"/>
              </a:ext>
            </a:extLst>
          </p:cNvPr>
          <p:cNvSpPr>
            <a:spLocks noGrp="1" noChangeArrowheads="1"/>
          </p:cNvSpPr>
          <p:nvPr>
            <p:ph type="body" idx="1"/>
          </p:nvPr>
        </p:nvSpPr>
        <p:spPr>
          <a:xfrm>
            <a:off x="710090" y="4860926"/>
            <a:ext cx="5683886" cy="4606925"/>
          </a:xfrm>
          <a:noFill/>
        </p:spPr>
        <p:txBody>
          <a:bodyPr/>
          <a:lstStyle/>
          <a:p>
            <a:pPr eaLnBrk="1" hangingPunct="1"/>
            <a:r>
              <a:rPr lang="hu-HU" altLang="de-DE"/>
              <a:t>2005- Szótári műhely: 5-10 hallgató, programozó, német anyanyelvű lektor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6FF67BB-7342-4005-9A52-EC20DE9CC85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3080" indent="-285801">
              <a:defRPr>
                <a:solidFill>
                  <a:schemeClr val="tx1"/>
                </a:solidFill>
                <a:latin typeface="Arial" panose="020B0604020202020204" pitchFamily="34" charset="0"/>
              </a:defRPr>
            </a:lvl2pPr>
            <a:lvl3pPr marL="1143200" indent="-228640">
              <a:defRPr>
                <a:solidFill>
                  <a:schemeClr val="tx1"/>
                </a:solidFill>
                <a:latin typeface="Arial" panose="020B0604020202020204" pitchFamily="34" charset="0"/>
              </a:defRPr>
            </a:lvl3pPr>
            <a:lvl4pPr marL="1600480" indent="-228640">
              <a:defRPr>
                <a:solidFill>
                  <a:schemeClr val="tx1"/>
                </a:solidFill>
                <a:latin typeface="Arial" panose="020B0604020202020204" pitchFamily="34" charset="0"/>
              </a:defRPr>
            </a:lvl4pPr>
            <a:lvl5pPr marL="2057760" indent="-228640">
              <a:defRPr>
                <a:solidFill>
                  <a:schemeClr val="tx1"/>
                </a:solidFill>
                <a:latin typeface="Arial" panose="020B0604020202020204" pitchFamily="34" charset="0"/>
              </a:defRPr>
            </a:lvl5pPr>
            <a:lvl6pPr marL="2515041" indent="-228640" eaLnBrk="0" fontAlgn="base" hangingPunct="0">
              <a:spcBef>
                <a:spcPct val="0"/>
              </a:spcBef>
              <a:spcAft>
                <a:spcPct val="0"/>
              </a:spcAft>
              <a:defRPr>
                <a:solidFill>
                  <a:schemeClr val="tx1"/>
                </a:solidFill>
                <a:latin typeface="Arial" panose="020B0604020202020204" pitchFamily="34" charset="0"/>
              </a:defRPr>
            </a:lvl6pPr>
            <a:lvl7pPr marL="2972321" indent="-228640" eaLnBrk="0" fontAlgn="base" hangingPunct="0">
              <a:spcBef>
                <a:spcPct val="0"/>
              </a:spcBef>
              <a:spcAft>
                <a:spcPct val="0"/>
              </a:spcAft>
              <a:defRPr>
                <a:solidFill>
                  <a:schemeClr val="tx1"/>
                </a:solidFill>
                <a:latin typeface="Arial" panose="020B0604020202020204" pitchFamily="34" charset="0"/>
              </a:defRPr>
            </a:lvl7pPr>
            <a:lvl8pPr marL="3429601" indent="-228640" eaLnBrk="0" fontAlgn="base" hangingPunct="0">
              <a:spcBef>
                <a:spcPct val="0"/>
              </a:spcBef>
              <a:spcAft>
                <a:spcPct val="0"/>
              </a:spcAft>
              <a:defRPr>
                <a:solidFill>
                  <a:schemeClr val="tx1"/>
                </a:solidFill>
                <a:latin typeface="Arial" panose="020B0604020202020204" pitchFamily="34" charset="0"/>
              </a:defRPr>
            </a:lvl8pPr>
            <a:lvl9pPr marL="3886880" indent="-228640" eaLnBrk="0" fontAlgn="base" hangingPunct="0">
              <a:spcBef>
                <a:spcPct val="0"/>
              </a:spcBef>
              <a:spcAft>
                <a:spcPct val="0"/>
              </a:spcAft>
              <a:defRPr>
                <a:solidFill>
                  <a:schemeClr val="tx1"/>
                </a:solidFill>
                <a:latin typeface="Arial" panose="020B0604020202020204" pitchFamily="34" charset="0"/>
              </a:defRPr>
            </a:lvl9pPr>
          </a:lstStyle>
          <a:p>
            <a:fld id="{61BFEC94-6679-4C7C-85EF-941DC47093DD}" type="slidenum">
              <a:rPr lang="hu-HU" altLang="de-DE" smtClean="0"/>
              <a:pPr/>
              <a:t>10</a:t>
            </a:fld>
            <a:endParaRPr lang="hu-HU" altLang="de-DE"/>
          </a:p>
        </p:txBody>
      </p:sp>
      <p:sp>
        <p:nvSpPr>
          <p:cNvPr id="21507" name="Rectangle 2">
            <a:extLst>
              <a:ext uri="{FF2B5EF4-FFF2-40B4-BE49-F238E27FC236}">
                <a16:creationId xmlns:a16="http://schemas.microsoft.com/office/drawing/2014/main" id="{9FE6C5A5-88C1-4E70-A71C-839716AB50AF}"/>
              </a:ext>
            </a:extLst>
          </p:cNvPr>
          <p:cNvSpPr>
            <a:spLocks noGrp="1" noRot="1" noChangeAspect="1" noChangeArrowheads="1" noTextEdit="1"/>
          </p:cNvSpPr>
          <p:nvPr>
            <p:ph type="sldImg"/>
          </p:nvPr>
        </p:nvSpPr>
        <p:spPr>
          <a:xfrm>
            <a:off x="993775" y="766763"/>
            <a:ext cx="5119688" cy="3838575"/>
          </a:xfrm>
          <a:ln/>
        </p:spPr>
      </p:sp>
      <p:sp>
        <p:nvSpPr>
          <p:cNvPr id="21508" name="Rectangle 3">
            <a:extLst>
              <a:ext uri="{FF2B5EF4-FFF2-40B4-BE49-F238E27FC236}">
                <a16:creationId xmlns:a16="http://schemas.microsoft.com/office/drawing/2014/main" id="{8EEE873D-7A0C-4EA2-8883-0770AA7DEA3B}"/>
              </a:ext>
            </a:extLst>
          </p:cNvPr>
          <p:cNvSpPr>
            <a:spLocks noGrp="1" noChangeArrowheads="1"/>
          </p:cNvSpPr>
          <p:nvPr>
            <p:ph type="body" idx="1"/>
          </p:nvPr>
        </p:nvSpPr>
        <p:spPr>
          <a:xfrm>
            <a:off x="710090" y="4860926"/>
            <a:ext cx="5688651" cy="4606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hu-HU" altLang="de-DE"/>
              <a:t>2005- Szótári műhely: 5-10 hallgató, programozó, német anyanyelvű lektor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a:extLst>
              <a:ext uri="{FF2B5EF4-FFF2-40B4-BE49-F238E27FC236}">
                <a16:creationId xmlns:a16="http://schemas.microsoft.com/office/drawing/2014/main" id="{1EB3C3EE-9DAB-4C70-86B0-35E296516CED}"/>
              </a:ext>
            </a:extLst>
          </p:cNvPr>
          <p:cNvSpPr>
            <a:spLocks noGrp="1" noRot="1" noChangeAspect="1" noChangeArrowheads="1" noTextEdit="1"/>
          </p:cNvSpPr>
          <p:nvPr>
            <p:ph type="sldImg"/>
          </p:nvPr>
        </p:nvSpPr>
        <p:spPr>
          <a:ln/>
        </p:spPr>
      </p:sp>
      <p:sp>
        <p:nvSpPr>
          <p:cNvPr id="9219" name="Segnaposto note 2">
            <a:extLst>
              <a:ext uri="{FF2B5EF4-FFF2-40B4-BE49-F238E27FC236}">
                <a16:creationId xmlns:a16="http://schemas.microsoft.com/office/drawing/2014/main" id="{ECE5C2BB-7008-4B22-9A04-BF32E54EC02C}"/>
              </a:ext>
            </a:extLst>
          </p:cNvPr>
          <p:cNvSpPr>
            <a:spLocks noGrp="1" noChangeArrowheads="1"/>
          </p:cNvSpPr>
          <p:nvPr>
            <p:ph type="body" idx="1"/>
          </p:nvPr>
        </p:nvSpPr>
        <p:spPr>
          <a:noFill/>
        </p:spPr>
        <p:txBody>
          <a:bodyPr/>
          <a:lstStyle/>
          <a:p>
            <a:pPr>
              <a:spcBef>
                <a:spcPct val="0"/>
              </a:spcBef>
            </a:pPr>
            <a:endParaRPr lang="en-GB" altLang="de-DE"/>
          </a:p>
        </p:txBody>
      </p:sp>
      <p:sp>
        <p:nvSpPr>
          <p:cNvPr id="9220" name="Segnaposto numero diapositiva 3">
            <a:extLst>
              <a:ext uri="{FF2B5EF4-FFF2-40B4-BE49-F238E27FC236}">
                <a16:creationId xmlns:a16="http://schemas.microsoft.com/office/drawing/2014/main" id="{3976D1E5-0C51-4DC5-8581-177FEA6DBC69}"/>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3080" indent="-285801">
              <a:defRPr>
                <a:solidFill>
                  <a:schemeClr val="tx1"/>
                </a:solidFill>
                <a:latin typeface="Arial" panose="020B0604020202020204" pitchFamily="34" charset="0"/>
              </a:defRPr>
            </a:lvl2pPr>
            <a:lvl3pPr marL="1143200" indent="-228640">
              <a:defRPr>
                <a:solidFill>
                  <a:schemeClr val="tx1"/>
                </a:solidFill>
                <a:latin typeface="Arial" panose="020B0604020202020204" pitchFamily="34" charset="0"/>
              </a:defRPr>
            </a:lvl3pPr>
            <a:lvl4pPr marL="1600480" indent="-228640">
              <a:defRPr>
                <a:solidFill>
                  <a:schemeClr val="tx1"/>
                </a:solidFill>
                <a:latin typeface="Arial" panose="020B0604020202020204" pitchFamily="34" charset="0"/>
              </a:defRPr>
            </a:lvl4pPr>
            <a:lvl5pPr marL="2057760" indent="-228640">
              <a:defRPr>
                <a:solidFill>
                  <a:schemeClr val="tx1"/>
                </a:solidFill>
                <a:latin typeface="Arial" panose="020B0604020202020204" pitchFamily="34" charset="0"/>
              </a:defRPr>
            </a:lvl5pPr>
            <a:lvl6pPr marL="2515041" indent="-228640" eaLnBrk="0" fontAlgn="base" hangingPunct="0">
              <a:spcBef>
                <a:spcPct val="0"/>
              </a:spcBef>
              <a:spcAft>
                <a:spcPct val="0"/>
              </a:spcAft>
              <a:defRPr>
                <a:solidFill>
                  <a:schemeClr val="tx1"/>
                </a:solidFill>
                <a:latin typeface="Arial" panose="020B0604020202020204" pitchFamily="34" charset="0"/>
              </a:defRPr>
            </a:lvl6pPr>
            <a:lvl7pPr marL="2972321" indent="-228640" eaLnBrk="0" fontAlgn="base" hangingPunct="0">
              <a:spcBef>
                <a:spcPct val="0"/>
              </a:spcBef>
              <a:spcAft>
                <a:spcPct val="0"/>
              </a:spcAft>
              <a:defRPr>
                <a:solidFill>
                  <a:schemeClr val="tx1"/>
                </a:solidFill>
                <a:latin typeface="Arial" panose="020B0604020202020204" pitchFamily="34" charset="0"/>
              </a:defRPr>
            </a:lvl7pPr>
            <a:lvl8pPr marL="3429601" indent="-228640" eaLnBrk="0" fontAlgn="base" hangingPunct="0">
              <a:spcBef>
                <a:spcPct val="0"/>
              </a:spcBef>
              <a:spcAft>
                <a:spcPct val="0"/>
              </a:spcAft>
              <a:defRPr>
                <a:solidFill>
                  <a:schemeClr val="tx1"/>
                </a:solidFill>
                <a:latin typeface="Arial" panose="020B0604020202020204" pitchFamily="34" charset="0"/>
              </a:defRPr>
            </a:lvl8pPr>
            <a:lvl9pPr marL="3886880" indent="-228640" eaLnBrk="0" fontAlgn="base" hangingPunct="0">
              <a:spcBef>
                <a:spcPct val="0"/>
              </a:spcBef>
              <a:spcAft>
                <a:spcPct val="0"/>
              </a:spcAft>
              <a:defRPr>
                <a:solidFill>
                  <a:schemeClr val="tx1"/>
                </a:solidFill>
                <a:latin typeface="Arial" panose="020B0604020202020204" pitchFamily="34" charset="0"/>
              </a:defRPr>
            </a:lvl9pPr>
          </a:lstStyle>
          <a:p>
            <a:fld id="{9CBFFD67-62FD-4794-85A9-E43384FE179F}" type="slidenum">
              <a:rPr lang="en-GB" altLang="de-DE" smtClean="0">
                <a:cs typeface="Arial" panose="020B0604020202020204" pitchFamily="34" charset="0"/>
              </a:rPr>
              <a:pPr/>
              <a:t>13</a:t>
            </a:fld>
            <a:endParaRPr lang="en-GB" altLang="de-DE">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Rectangle 7" descr="Gold bar"/>
          <p:cNvSpPr>
            <a:spLocks noChangeArrowheads="1"/>
          </p:cNvSpPr>
          <p:nvPr/>
        </p:nvSpPr>
        <p:spPr bwMode="auto">
          <a:xfrm>
            <a:off x="228600" y="2889250"/>
            <a:ext cx="2870200" cy="2016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5" name="Rectangle 8" descr="Orange bar"/>
          <p:cNvSpPr>
            <a:spLocks noChangeArrowheads="1"/>
          </p:cNvSpPr>
          <p:nvPr/>
        </p:nvSpPr>
        <p:spPr bwMode="auto">
          <a:xfrm>
            <a:off x="3098800" y="2889250"/>
            <a:ext cx="2870200" cy="201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6" name="Rectangle 9" descr="Slate bar"/>
          <p:cNvSpPr>
            <a:spLocks noChangeArrowheads="1"/>
          </p:cNvSpPr>
          <p:nvPr/>
        </p:nvSpPr>
        <p:spPr bwMode="auto">
          <a:xfrm>
            <a:off x="5969000" y="2889250"/>
            <a:ext cx="2870200" cy="2016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17762"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hu-HU" altLang="hu-HU" noProof="0"/>
              <a:t>Mintacím szerkesztése</a:t>
            </a:r>
          </a:p>
        </p:txBody>
      </p:sp>
      <p:sp>
        <p:nvSpPr>
          <p:cNvPr id="11776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hu-HU" altLang="hu-HU" noProof="0"/>
              <a:t>Alcím mintájának szerkesztése</a:t>
            </a:r>
          </a:p>
        </p:txBody>
      </p:sp>
      <p:sp>
        <p:nvSpPr>
          <p:cNvPr id="7" name="Rectangle 4"/>
          <p:cNvSpPr>
            <a:spLocks noGrp="1" noChangeArrowheads="1"/>
          </p:cNvSpPr>
          <p:nvPr>
            <p:ph type="dt" sz="half" idx="10"/>
          </p:nvPr>
        </p:nvSpPr>
        <p:spPr/>
        <p:txBody>
          <a:bodyPr/>
          <a:lstStyle>
            <a:lvl1pPr>
              <a:defRPr smtClean="0"/>
            </a:lvl1pPr>
          </a:lstStyle>
          <a:p>
            <a:pPr>
              <a:defRPr/>
            </a:pPr>
            <a:endParaRPr lang="hu-HU" altLang="hu-HU"/>
          </a:p>
        </p:txBody>
      </p:sp>
      <p:sp>
        <p:nvSpPr>
          <p:cNvPr id="8" name="Rectangle 5"/>
          <p:cNvSpPr>
            <a:spLocks noGrp="1" noChangeArrowheads="1"/>
          </p:cNvSpPr>
          <p:nvPr>
            <p:ph type="ftr" sz="quarter" idx="11"/>
          </p:nvPr>
        </p:nvSpPr>
        <p:spPr/>
        <p:txBody>
          <a:bodyPr/>
          <a:lstStyle>
            <a:lvl1pPr>
              <a:defRPr smtClean="0"/>
            </a:lvl1pPr>
          </a:lstStyle>
          <a:p>
            <a:pPr>
              <a:defRPr/>
            </a:pPr>
            <a:endParaRPr lang="hu-HU" altLang="hu-HU"/>
          </a:p>
        </p:txBody>
      </p:sp>
      <p:sp>
        <p:nvSpPr>
          <p:cNvPr id="9" name="Rectangle 6"/>
          <p:cNvSpPr>
            <a:spLocks noGrp="1" noChangeArrowheads="1"/>
          </p:cNvSpPr>
          <p:nvPr>
            <p:ph type="sldNum" sz="quarter" idx="12"/>
          </p:nvPr>
        </p:nvSpPr>
        <p:spPr/>
        <p:txBody>
          <a:bodyPr/>
          <a:lstStyle>
            <a:lvl1pPr>
              <a:defRPr/>
            </a:lvl1pPr>
          </a:lstStyle>
          <a:p>
            <a:fld id="{138B6B12-42AA-4CCE-B263-5F22068A7711}" type="slidenum">
              <a:rPr lang="hu-HU" altLang="hu-HU"/>
              <a:pPr/>
              <a:t>‹Nr.›</a:t>
            </a:fld>
            <a:endParaRPr lang="hu-HU" altLang="hu-HU"/>
          </a:p>
        </p:txBody>
      </p:sp>
    </p:spTree>
    <p:extLst>
      <p:ext uri="{BB962C8B-B14F-4D97-AF65-F5344CB8AC3E}">
        <p14:creationId xmlns:p14="http://schemas.microsoft.com/office/powerpoint/2010/main" val="292399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fld id="{0A781DD6-8808-40C4-AA45-50252949E338}" type="slidenum">
              <a:rPr lang="hu-HU" altLang="hu-HU"/>
              <a:pPr/>
              <a:t>‹Nr.›</a:t>
            </a:fld>
            <a:endParaRPr lang="hu-HU" altLang="hu-HU"/>
          </a:p>
        </p:txBody>
      </p:sp>
    </p:spTree>
    <p:extLst>
      <p:ext uri="{BB962C8B-B14F-4D97-AF65-F5344CB8AC3E}">
        <p14:creationId xmlns:p14="http://schemas.microsoft.com/office/powerpoint/2010/main" val="28380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fld id="{19295D52-0B0D-419D-A74C-1EAE566D0D44}" type="slidenum">
              <a:rPr lang="hu-HU" altLang="hu-HU"/>
              <a:pPr/>
              <a:t>‹Nr.›</a:t>
            </a:fld>
            <a:endParaRPr lang="hu-HU" altLang="hu-HU"/>
          </a:p>
        </p:txBody>
      </p:sp>
    </p:spTree>
    <p:extLst>
      <p:ext uri="{BB962C8B-B14F-4D97-AF65-F5344CB8AC3E}">
        <p14:creationId xmlns:p14="http://schemas.microsoft.com/office/powerpoint/2010/main" val="307968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fld id="{A73B94AB-58F7-4B1F-BF2E-2CA3E78FD2D4}" type="slidenum">
              <a:rPr lang="hu-HU" altLang="hu-HU"/>
              <a:pPr/>
              <a:t>‹Nr.›</a:t>
            </a:fld>
            <a:endParaRPr lang="hu-HU" altLang="hu-HU"/>
          </a:p>
        </p:txBody>
      </p:sp>
    </p:spTree>
    <p:extLst>
      <p:ext uri="{BB962C8B-B14F-4D97-AF65-F5344CB8AC3E}">
        <p14:creationId xmlns:p14="http://schemas.microsoft.com/office/powerpoint/2010/main" val="114312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fld id="{C76A1EEF-2CE1-4C30-81E6-9E8E29CDE827}" type="slidenum">
              <a:rPr lang="hu-HU" altLang="hu-HU"/>
              <a:pPr/>
              <a:t>‹Nr.›</a:t>
            </a:fld>
            <a:endParaRPr lang="hu-HU" altLang="hu-HU"/>
          </a:p>
        </p:txBody>
      </p:sp>
    </p:spTree>
    <p:extLst>
      <p:ext uri="{BB962C8B-B14F-4D97-AF65-F5344CB8AC3E}">
        <p14:creationId xmlns:p14="http://schemas.microsoft.com/office/powerpoint/2010/main" val="339154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fld id="{FD1F692E-60F5-4D8C-ADA1-FE86F2BC5211}" type="slidenum">
              <a:rPr lang="hu-HU" altLang="hu-HU"/>
              <a:pPr/>
              <a:t>‹Nr.›</a:t>
            </a:fld>
            <a:endParaRPr lang="hu-HU" altLang="hu-HU"/>
          </a:p>
        </p:txBody>
      </p:sp>
    </p:spTree>
    <p:extLst>
      <p:ext uri="{BB962C8B-B14F-4D97-AF65-F5344CB8AC3E}">
        <p14:creationId xmlns:p14="http://schemas.microsoft.com/office/powerpoint/2010/main" val="186268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6"/>
          <p:cNvSpPr>
            <a:spLocks noGrp="1" noChangeArrowheads="1"/>
          </p:cNvSpPr>
          <p:nvPr>
            <p:ph type="sldNum" sz="quarter" idx="12"/>
          </p:nvPr>
        </p:nvSpPr>
        <p:spPr>
          <a:ln/>
        </p:spPr>
        <p:txBody>
          <a:bodyPr/>
          <a:lstStyle>
            <a:lvl1pPr>
              <a:defRPr/>
            </a:lvl1pPr>
          </a:lstStyle>
          <a:p>
            <a:fld id="{3D295CB7-25F6-49CE-B743-8756FB098B34}" type="slidenum">
              <a:rPr lang="hu-HU" altLang="hu-HU"/>
              <a:pPr/>
              <a:t>‹Nr.›</a:t>
            </a:fld>
            <a:endParaRPr lang="hu-HU" altLang="hu-HU"/>
          </a:p>
        </p:txBody>
      </p:sp>
    </p:spTree>
    <p:extLst>
      <p:ext uri="{BB962C8B-B14F-4D97-AF65-F5344CB8AC3E}">
        <p14:creationId xmlns:p14="http://schemas.microsoft.com/office/powerpoint/2010/main" val="386501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2"/>
          </p:nvPr>
        </p:nvSpPr>
        <p:spPr>
          <a:ln/>
        </p:spPr>
        <p:txBody>
          <a:bodyPr/>
          <a:lstStyle>
            <a:lvl1pPr>
              <a:defRPr/>
            </a:lvl1pPr>
          </a:lstStyle>
          <a:p>
            <a:fld id="{55176D3E-29F9-477C-B424-8857EAC9B018}" type="slidenum">
              <a:rPr lang="hu-HU" altLang="hu-HU"/>
              <a:pPr/>
              <a:t>‹Nr.›</a:t>
            </a:fld>
            <a:endParaRPr lang="hu-HU" altLang="hu-HU"/>
          </a:p>
        </p:txBody>
      </p:sp>
    </p:spTree>
    <p:extLst>
      <p:ext uri="{BB962C8B-B14F-4D97-AF65-F5344CB8AC3E}">
        <p14:creationId xmlns:p14="http://schemas.microsoft.com/office/powerpoint/2010/main" val="377904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6"/>
          <p:cNvSpPr>
            <a:spLocks noGrp="1" noChangeArrowheads="1"/>
          </p:cNvSpPr>
          <p:nvPr>
            <p:ph type="sldNum" sz="quarter" idx="12"/>
          </p:nvPr>
        </p:nvSpPr>
        <p:spPr>
          <a:ln/>
        </p:spPr>
        <p:txBody>
          <a:bodyPr/>
          <a:lstStyle>
            <a:lvl1pPr>
              <a:defRPr/>
            </a:lvl1pPr>
          </a:lstStyle>
          <a:p>
            <a:fld id="{04CED6CC-FB46-400E-9A16-459C32C976FB}" type="slidenum">
              <a:rPr lang="hu-HU" altLang="hu-HU"/>
              <a:pPr/>
              <a:t>‹Nr.›</a:t>
            </a:fld>
            <a:endParaRPr lang="hu-HU" altLang="hu-HU"/>
          </a:p>
        </p:txBody>
      </p:sp>
    </p:spTree>
    <p:extLst>
      <p:ext uri="{BB962C8B-B14F-4D97-AF65-F5344CB8AC3E}">
        <p14:creationId xmlns:p14="http://schemas.microsoft.com/office/powerpoint/2010/main" val="104600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fld id="{3405662E-480D-436D-BEB6-D34231CF647A}" type="slidenum">
              <a:rPr lang="hu-HU" altLang="hu-HU"/>
              <a:pPr/>
              <a:t>‹Nr.›</a:t>
            </a:fld>
            <a:endParaRPr lang="hu-HU" altLang="hu-HU"/>
          </a:p>
        </p:txBody>
      </p:sp>
    </p:spTree>
    <p:extLst>
      <p:ext uri="{BB962C8B-B14F-4D97-AF65-F5344CB8AC3E}">
        <p14:creationId xmlns:p14="http://schemas.microsoft.com/office/powerpoint/2010/main" val="22359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fld id="{810F0842-FB18-4485-A89E-E9D1863A1FB8}" type="slidenum">
              <a:rPr lang="hu-HU" altLang="hu-HU"/>
              <a:pPr/>
              <a:t>‹Nr.›</a:t>
            </a:fld>
            <a:endParaRPr lang="hu-HU" altLang="hu-HU"/>
          </a:p>
        </p:txBody>
      </p:sp>
    </p:spTree>
    <p:extLst>
      <p:ext uri="{BB962C8B-B14F-4D97-AF65-F5344CB8AC3E}">
        <p14:creationId xmlns:p14="http://schemas.microsoft.com/office/powerpoint/2010/main" val="381677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a:t>Mintacím szerkesztése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16740"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atin typeface="Arial" charset="0"/>
              </a:defRPr>
            </a:lvl1pPr>
          </a:lstStyle>
          <a:p>
            <a:pPr>
              <a:defRPr/>
            </a:pPr>
            <a:endParaRPr lang="hu-HU" altLang="hu-HU"/>
          </a:p>
        </p:txBody>
      </p:sp>
      <p:sp>
        <p:nvSpPr>
          <p:cNvPr id="1167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atin typeface="Arial" charset="0"/>
              </a:defRPr>
            </a:lvl1pPr>
          </a:lstStyle>
          <a:p>
            <a:pPr>
              <a:defRPr/>
            </a:pPr>
            <a:endParaRPr lang="hu-HU" altLang="hu-HU"/>
          </a:p>
        </p:txBody>
      </p:sp>
      <p:sp>
        <p:nvSpPr>
          <p:cNvPr id="116742"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A82E3B8D-3338-4CF2-ABF1-483D1FCC646C}" type="slidenum">
              <a:rPr lang="hu-HU" altLang="hu-HU"/>
              <a:pPr/>
              <a:t>‹Nr.›</a:t>
            </a:fld>
            <a:endParaRPr lang="hu-HU" altLang="hu-HU"/>
          </a:p>
        </p:txBody>
      </p:sp>
      <p:sp>
        <p:nvSpPr>
          <p:cNvPr id="1031" name="Rectangle 7" descr="Gold bar"/>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hu-HU" sz="2400">
              <a:latin typeface="Times New Roman" panose="02020603050405020304"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3" name="Rectangle 9" descr="Orange bar"/>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hu-HU" sz="2400">
              <a:latin typeface="Times New Roman" panose="02020603050405020304" pitchFamily="18" charset="0"/>
            </a:endParaRPr>
          </a:p>
        </p:txBody>
      </p:sp>
      <p:sp>
        <p:nvSpPr>
          <p:cNvPr id="1034" name="Rectangle 10" descr="Slate bar"/>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hu-HU" sz="24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29" r:id="rId1"/>
    <p:sldLayoutId id="2147483728" r:id="rId2"/>
    <p:sldLayoutId id="2147483727" r:id="rId3"/>
    <p:sldLayoutId id="2147483726" r:id="rId4"/>
    <p:sldLayoutId id="2147483725" r:id="rId5"/>
    <p:sldLayoutId id="2147483724" r:id="rId6"/>
    <p:sldLayoutId id="2147483723" r:id="rId7"/>
    <p:sldLayoutId id="2147483722" r:id="rId8"/>
    <p:sldLayoutId id="2147483721" r:id="rId9"/>
    <p:sldLayoutId id="2147483720" r:id="rId10"/>
    <p:sldLayoutId id="214748371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hyperlink" Target="http://kollex.hu/szotar/index.php/Welcome/search/K"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www.kre.hu/btk/index.php/nemzetkozi-emlex-kepzes"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acea.ec.europa.eu/erasmus-plus/library/catalogue_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2fhKt-ejqIY&amp;feature=youtu.b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hollos.zita@kre.hu" TargetMode="External"/><Relationship Id="rId2" Type="http://schemas.openxmlformats.org/officeDocument/2006/relationships/hyperlink" Target="https://btk.kre.hu/index.php/2015-10-20-11-38-46/2015-10-20-12-07-14/nemzetkozi-emlex-kepzes.html" TargetMode="External"/><Relationship Id="rId1" Type="http://schemas.openxmlformats.org/officeDocument/2006/relationships/slideLayout" Target="../slideLayouts/slideLayout2.xml"/><Relationship Id="rId4" Type="http://schemas.openxmlformats.org/officeDocument/2006/relationships/hyperlink" Target="mailto:nagy.alexandra@kre.hu"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emlex.phil.fau.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8yr3b4mgm9I&amp;feature=youtu.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50825" y="3241129"/>
            <a:ext cx="8424863" cy="2924175"/>
          </a:xfrm>
        </p:spPr>
        <p:txBody>
          <a:bodyPr/>
          <a:lstStyle/>
          <a:p>
            <a:pPr eaLnBrk="1" hangingPunct="1">
              <a:lnSpc>
                <a:spcPct val="90000"/>
              </a:lnSpc>
            </a:pPr>
            <a:r>
              <a:rPr lang="hu-HU" altLang="hu-HU" sz="3200" b="1" dirty="0">
                <a:solidFill>
                  <a:schemeClr val="tx2"/>
                </a:solidFill>
                <a:effectLst>
                  <a:outerShdw blurRad="38100" dist="38100" dir="2700000" algn="tl">
                    <a:srgbClr val="C0C0C0"/>
                  </a:outerShdw>
                </a:effectLst>
              </a:rPr>
              <a:t>E</a:t>
            </a:r>
            <a:r>
              <a:rPr lang="hu-HU" altLang="hu-HU" sz="3200" dirty="0">
                <a:solidFill>
                  <a:schemeClr val="tx2"/>
                </a:solidFill>
              </a:rPr>
              <a:t>uropäischer</a:t>
            </a:r>
            <a:r>
              <a:rPr lang="hu-HU" altLang="hu-HU" sz="3200" b="1" dirty="0">
                <a:solidFill>
                  <a:schemeClr val="tx2"/>
                </a:solidFill>
              </a:rPr>
              <a:t> </a:t>
            </a:r>
            <a:r>
              <a:rPr lang="hu-HU" altLang="hu-HU" sz="3200" b="1" dirty="0">
                <a:solidFill>
                  <a:schemeClr val="tx2"/>
                </a:solidFill>
                <a:effectLst>
                  <a:outerShdw blurRad="38100" dist="38100" dir="2700000" algn="tl">
                    <a:srgbClr val="C0C0C0"/>
                  </a:outerShdw>
                </a:effectLst>
              </a:rPr>
              <a:t>M</a:t>
            </a:r>
            <a:r>
              <a:rPr lang="hu-HU" altLang="hu-HU" sz="3200" dirty="0">
                <a:solidFill>
                  <a:schemeClr val="tx2"/>
                </a:solidFill>
              </a:rPr>
              <a:t>aster</a:t>
            </a:r>
            <a:r>
              <a:rPr lang="hu-HU" altLang="hu-HU" sz="3200" b="1" dirty="0">
                <a:solidFill>
                  <a:schemeClr val="tx2"/>
                </a:solidFill>
              </a:rPr>
              <a:t> </a:t>
            </a:r>
            <a:r>
              <a:rPr lang="hu-HU" altLang="hu-HU" sz="3200" dirty="0">
                <a:solidFill>
                  <a:schemeClr val="tx2"/>
                </a:solidFill>
              </a:rPr>
              <a:t>für</a:t>
            </a:r>
            <a:r>
              <a:rPr lang="hu-HU" altLang="hu-HU" sz="3200" b="1" dirty="0">
                <a:solidFill>
                  <a:schemeClr val="tx2"/>
                </a:solidFill>
              </a:rPr>
              <a:t> </a:t>
            </a:r>
            <a:r>
              <a:rPr lang="hu-HU" altLang="hu-HU" sz="3200" b="1" dirty="0">
                <a:solidFill>
                  <a:schemeClr val="tx2"/>
                </a:solidFill>
                <a:effectLst>
                  <a:outerShdw blurRad="38100" dist="38100" dir="2700000" algn="tl">
                    <a:srgbClr val="C0C0C0"/>
                  </a:outerShdw>
                </a:effectLst>
              </a:rPr>
              <a:t>Lex</a:t>
            </a:r>
            <a:r>
              <a:rPr lang="hu-HU" altLang="hu-HU" sz="3200" dirty="0">
                <a:solidFill>
                  <a:schemeClr val="tx2"/>
                </a:solidFill>
              </a:rPr>
              <a:t>ikographie</a:t>
            </a:r>
            <a:endParaRPr lang="hu-HU" altLang="hu-HU" sz="2400" dirty="0">
              <a:solidFill>
                <a:schemeClr val="tx2"/>
              </a:solidFill>
            </a:endParaRPr>
          </a:p>
          <a:p>
            <a:pPr eaLnBrk="1" hangingPunct="1">
              <a:lnSpc>
                <a:spcPct val="90000"/>
              </a:lnSpc>
            </a:pPr>
            <a:endParaRPr lang="de-DE" altLang="hu-HU" sz="2800" dirty="0"/>
          </a:p>
          <a:p>
            <a:pPr eaLnBrk="1" hangingPunct="1">
              <a:lnSpc>
                <a:spcPct val="90000"/>
              </a:lnSpc>
            </a:pPr>
            <a:br>
              <a:rPr lang="hu-HU" altLang="hu-HU" sz="1800" dirty="0"/>
            </a:br>
            <a:r>
              <a:rPr lang="hu-HU" altLang="hu-HU" sz="2100" dirty="0"/>
              <a:t> </a:t>
            </a:r>
            <a:r>
              <a:rPr lang="hu-HU" altLang="hu-HU" sz="1800" dirty="0"/>
              <a:t>Hollós Zita, KRE BTK </a:t>
            </a:r>
            <a:br>
              <a:rPr lang="hu-HU" altLang="hu-HU" sz="1800" dirty="0"/>
            </a:br>
            <a:r>
              <a:rPr lang="hu-HU" altLang="hu-HU" sz="1800" dirty="0"/>
              <a:t> Német Nyelv és Irodalom Tanszék</a:t>
            </a:r>
          </a:p>
        </p:txBody>
      </p:sp>
      <p:pic>
        <p:nvPicPr>
          <p:cNvPr id="3075" name="Slika 3" descr="EMLex-Logo-mit-Schrift-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99392"/>
            <a:ext cx="3489219" cy="177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 descr="KR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38" y="5517232"/>
            <a:ext cx="28575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a:extLst>
              <a:ext uri="{FF2B5EF4-FFF2-40B4-BE49-F238E27FC236}">
                <a16:creationId xmlns:a16="http://schemas.microsoft.com/office/drawing/2014/main" id="{CE0E2428-F487-4788-92CF-EF51B0014738}"/>
              </a:ext>
            </a:extLst>
          </p:cNvPr>
          <p:cNvSpPr txBox="1">
            <a:spLocks noChangeArrowheads="1"/>
          </p:cNvSpPr>
          <p:nvPr/>
        </p:nvSpPr>
        <p:spPr bwMode="auto">
          <a:xfrm>
            <a:off x="250825" y="1268760"/>
            <a:ext cx="8137599" cy="143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58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hu-HU" altLang="hu-HU" sz="4000" b="1" kern="0" dirty="0"/>
              <a:t>Lexikográfiai know how - európaiul</a:t>
            </a:r>
            <a:endParaRPr lang="de-DE" altLang="hu-HU" sz="4000" b="1" kern="0" dirty="0"/>
          </a:p>
        </p:txBody>
      </p:sp>
      <p:sp>
        <p:nvSpPr>
          <p:cNvPr id="2" name="Titel 1">
            <a:extLst>
              <a:ext uri="{FF2B5EF4-FFF2-40B4-BE49-F238E27FC236}">
                <a16:creationId xmlns:a16="http://schemas.microsoft.com/office/drawing/2014/main" id="{40A10CF9-3B8E-4556-A0D8-F7E4544D51B8}"/>
              </a:ext>
            </a:extLst>
          </p:cNvPr>
          <p:cNvSpPr>
            <a:spLocks noGrp="1"/>
          </p:cNvSpPr>
          <p:nvPr>
            <p:ph type="ctrTitle"/>
          </p:nvPr>
        </p:nvSpPr>
        <p:spPr/>
        <p:txBody>
          <a:bodyPr/>
          <a:lstStyle/>
          <a:p>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2000"/>
                                        <p:tgtEl>
                                          <p:spTgt spid="20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1">
                                            <p:txEl>
                                              <p:pRg st="2" end="2"/>
                                            </p:txEl>
                                          </p:spTgt>
                                        </p:tgtEl>
                                        <p:attrNameLst>
                                          <p:attrName>style.visibility</p:attrName>
                                        </p:attrNameLst>
                                      </p:cBhvr>
                                      <p:to>
                                        <p:strVal val="visible"/>
                                      </p:to>
                                    </p:set>
                                    <p:animEffect transition="in" filter="fade">
                                      <p:cBhvr>
                                        <p:cTn id="10" dur="2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B5E43C71-1A14-4752-B041-D408CFB95C3C}"/>
              </a:ext>
            </a:extLst>
          </p:cNvPr>
          <p:cNvSpPr>
            <a:spLocks noGrp="1" noChangeArrowheads="1"/>
          </p:cNvSpPr>
          <p:nvPr>
            <p:ph type="title"/>
          </p:nvPr>
        </p:nvSpPr>
        <p:spPr>
          <a:xfrm>
            <a:off x="468313" y="188913"/>
            <a:ext cx="8675687" cy="1141412"/>
          </a:xfrm>
        </p:spPr>
        <p:txBody>
          <a:bodyPr/>
          <a:lstStyle/>
          <a:p>
            <a:pPr eaLnBrk="1" hangingPunct="1">
              <a:defRPr/>
            </a:pPr>
            <a:r>
              <a:rPr lang="de-DE" cap="small" dirty="0">
                <a:effectLst>
                  <a:outerShdw blurRad="38100" dist="38100" dir="2700000" algn="tl">
                    <a:srgbClr val="000000">
                      <a:alpha val="43137"/>
                    </a:srgbClr>
                  </a:outerShdw>
                </a:effectLst>
              </a:rPr>
              <a:t>SZ</a:t>
            </a:r>
            <a:r>
              <a:rPr lang="hu-HU" cap="small" dirty="0">
                <a:effectLst>
                  <a:outerShdw blurRad="38100" dist="38100" dir="2700000" algn="tl">
                    <a:srgbClr val="000000">
                      <a:alpha val="43137"/>
                    </a:srgbClr>
                  </a:outerShdw>
                </a:effectLst>
              </a:rPr>
              <a:t>Ó</a:t>
            </a:r>
            <a:r>
              <a:rPr lang="de-DE" cap="small" dirty="0" err="1">
                <a:effectLst>
                  <a:outerShdw blurRad="38100" dist="38100" dir="2700000" algn="tl">
                    <a:srgbClr val="000000">
                      <a:alpha val="43137"/>
                    </a:srgbClr>
                  </a:outerShdw>
                </a:effectLst>
              </a:rPr>
              <a:t>kapT</a:t>
            </a:r>
            <a:r>
              <a:rPr lang="hu-HU" cap="small" dirty="0">
                <a:effectLst>
                  <a:outerShdw blurRad="38100" dist="38100" dir="2700000" algn="tl">
                    <a:srgbClr val="000000">
                      <a:alpha val="43137"/>
                    </a:srgbClr>
                  </a:outerShdw>
                </a:effectLst>
              </a:rPr>
              <a:t>Á</a:t>
            </a:r>
            <a:r>
              <a:rPr lang="de-DE" cap="small" dirty="0">
                <a:effectLst>
                  <a:outerShdw blurRad="38100" dist="38100" dir="2700000" algn="tl">
                    <a:srgbClr val="000000">
                      <a:alpha val="43137"/>
                    </a:srgbClr>
                  </a:outerShdw>
                </a:effectLst>
              </a:rPr>
              <a:t>R – </a:t>
            </a:r>
            <a:r>
              <a:rPr lang="de-DE" cap="small" dirty="0" err="1">
                <a:effectLst>
                  <a:outerShdw blurRad="38100" dist="38100" dir="2700000" algn="tl">
                    <a:srgbClr val="000000">
                      <a:alpha val="43137"/>
                    </a:srgbClr>
                  </a:outerShdw>
                </a:effectLst>
              </a:rPr>
              <a:t>KolleX</a:t>
            </a:r>
            <a:endParaRPr lang="hu-HU" altLang="de-DE" dirty="0">
              <a:effectLst>
                <a:outerShdw blurRad="38100" dist="38100" dir="2700000" algn="tl">
                  <a:srgbClr val="C0C0C0"/>
                </a:outerShdw>
              </a:effectLst>
            </a:endParaRPr>
          </a:p>
        </p:txBody>
      </p:sp>
      <p:sp>
        <p:nvSpPr>
          <p:cNvPr id="20483" name="AutoShape 10" descr="2Q==">
            <a:extLst>
              <a:ext uri="{FF2B5EF4-FFF2-40B4-BE49-F238E27FC236}">
                <a16:creationId xmlns:a16="http://schemas.microsoft.com/office/drawing/2014/main" id="{15A22EC8-D72C-43FF-B4C2-4B872EAB71BE}"/>
              </a:ext>
            </a:extLst>
          </p:cNvPr>
          <p:cNvSpPr>
            <a:spLocks noChangeAspect="1" noChangeArrowheads="1"/>
          </p:cNvSpPr>
          <p:nvPr/>
        </p:nvSpPr>
        <p:spPr bwMode="auto">
          <a:xfrm>
            <a:off x="4086225" y="274320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20484" name="AutoShape 12" descr="2Q==">
            <a:extLst>
              <a:ext uri="{FF2B5EF4-FFF2-40B4-BE49-F238E27FC236}">
                <a16:creationId xmlns:a16="http://schemas.microsoft.com/office/drawing/2014/main" id="{146C2327-3557-474C-BD3D-888613F197D7}"/>
              </a:ext>
            </a:extLst>
          </p:cNvPr>
          <p:cNvSpPr>
            <a:spLocks noChangeAspect="1" noChangeArrowheads="1"/>
          </p:cNvSpPr>
          <p:nvPr/>
        </p:nvSpPr>
        <p:spPr bwMode="auto">
          <a:xfrm>
            <a:off x="4086225" y="274320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20485" name="AutoShape 14" descr="2Q==">
            <a:extLst>
              <a:ext uri="{FF2B5EF4-FFF2-40B4-BE49-F238E27FC236}">
                <a16:creationId xmlns:a16="http://schemas.microsoft.com/office/drawing/2014/main" id="{22F6AE61-0247-410C-A544-04F5A110F0BA}"/>
              </a:ext>
            </a:extLst>
          </p:cNvPr>
          <p:cNvSpPr>
            <a:spLocks noChangeAspect="1" noChangeArrowheads="1"/>
          </p:cNvSpPr>
          <p:nvPr/>
        </p:nvSpPr>
        <p:spPr bwMode="auto">
          <a:xfrm>
            <a:off x="4086225" y="274320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20486" name="AutoShape 16" descr="2Q==">
            <a:extLst>
              <a:ext uri="{FF2B5EF4-FFF2-40B4-BE49-F238E27FC236}">
                <a16:creationId xmlns:a16="http://schemas.microsoft.com/office/drawing/2014/main" id="{181019BB-E9F5-40C3-B467-E5F43971D571}"/>
              </a:ext>
            </a:extLst>
          </p:cNvPr>
          <p:cNvSpPr>
            <a:spLocks noChangeAspect="1" noChangeArrowheads="1"/>
          </p:cNvSpPr>
          <p:nvPr/>
        </p:nvSpPr>
        <p:spPr bwMode="auto">
          <a:xfrm>
            <a:off x="0" y="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20487" name="AutoShape 18" descr="2Q==">
            <a:extLst>
              <a:ext uri="{FF2B5EF4-FFF2-40B4-BE49-F238E27FC236}">
                <a16:creationId xmlns:a16="http://schemas.microsoft.com/office/drawing/2014/main" id="{D4811AB5-A5F6-4C1E-B988-07F671C9BE3D}"/>
              </a:ext>
            </a:extLst>
          </p:cNvPr>
          <p:cNvSpPr>
            <a:spLocks noChangeAspect="1" noChangeArrowheads="1"/>
          </p:cNvSpPr>
          <p:nvPr/>
        </p:nvSpPr>
        <p:spPr bwMode="auto">
          <a:xfrm>
            <a:off x="4086225" y="274320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20488" name="AutoShape 20" descr="2Q==">
            <a:extLst>
              <a:ext uri="{FF2B5EF4-FFF2-40B4-BE49-F238E27FC236}">
                <a16:creationId xmlns:a16="http://schemas.microsoft.com/office/drawing/2014/main" id="{FFD1FE05-FE60-4EF8-BE53-321B53BCF2AA}"/>
              </a:ext>
            </a:extLst>
          </p:cNvPr>
          <p:cNvSpPr>
            <a:spLocks noChangeAspect="1" noChangeArrowheads="1"/>
          </p:cNvSpPr>
          <p:nvPr/>
        </p:nvSpPr>
        <p:spPr bwMode="auto">
          <a:xfrm>
            <a:off x="4086225" y="274320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20489" name="Text Box 22">
            <a:extLst>
              <a:ext uri="{FF2B5EF4-FFF2-40B4-BE49-F238E27FC236}">
                <a16:creationId xmlns:a16="http://schemas.microsoft.com/office/drawing/2014/main" id="{35A1B1F6-215E-40C0-9CAA-4024AA2B4E92}"/>
              </a:ext>
            </a:extLst>
          </p:cNvPr>
          <p:cNvSpPr txBox="1">
            <a:spLocks noChangeArrowheads="1"/>
          </p:cNvSpPr>
          <p:nvPr/>
        </p:nvSpPr>
        <p:spPr bwMode="auto">
          <a:xfrm>
            <a:off x="1547664" y="5517232"/>
            <a:ext cx="5544616"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lgn="ctr" eaLnBrk="1" hangingPunct="1">
              <a:spcBef>
                <a:spcPct val="0"/>
              </a:spcBef>
              <a:buClrTx/>
              <a:buSzTx/>
              <a:buFontTx/>
              <a:buNone/>
            </a:pPr>
            <a:r>
              <a:rPr lang="de-DE" altLang="de-DE" sz="1600" b="1" dirty="0" err="1">
                <a:cs typeface="Times New Roman" panose="02020603050405020304" pitchFamily="18" charset="0"/>
              </a:rPr>
              <a:t>korpus</a:t>
            </a:r>
            <a:r>
              <a:rPr lang="hu-HU" altLang="de-DE" sz="1600" b="1" dirty="0">
                <a:cs typeface="Times New Roman" panose="02020603050405020304" pitchFamily="18" charset="0"/>
              </a:rPr>
              <a:t>z</a:t>
            </a:r>
            <a:r>
              <a:rPr lang="de-DE" altLang="de-DE" sz="1600" b="1" dirty="0">
                <a:cs typeface="Times New Roman" panose="02020603050405020304" pitchFamily="18" charset="0"/>
              </a:rPr>
              <a:t>- </a:t>
            </a:r>
            <a:r>
              <a:rPr lang="de-DE" altLang="de-DE" sz="1600" b="1" dirty="0" err="1">
                <a:cs typeface="Times New Roman" panose="02020603050405020304" pitchFamily="18" charset="0"/>
              </a:rPr>
              <a:t>és</a:t>
            </a:r>
            <a:r>
              <a:rPr lang="de-DE" altLang="de-DE" sz="1600" b="1" dirty="0">
                <a:cs typeface="Times New Roman" panose="02020603050405020304" pitchFamily="18" charset="0"/>
              </a:rPr>
              <a:t> </a:t>
            </a:r>
            <a:r>
              <a:rPr lang="de-DE" altLang="de-DE" sz="1600" b="1" dirty="0" err="1">
                <a:cs typeface="Times New Roman" panose="02020603050405020304" pitchFamily="18" charset="0"/>
              </a:rPr>
              <a:t>adatbázisalapú</a:t>
            </a:r>
            <a:r>
              <a:rPr lang="de-DE" altLang="de-DE" sz="1600" b="1" dirty="0">
                <a:cs typeface="Times New Roman" panose="02020603050405020304" pitchFamily="18" charset="0"/>
              </a:rPr>
              <a:t>, </a:t>
            </a:r>
            <a:r>
              <a:rPr lang="de-DE" altLang="de-DE" sz="1600" b="1" dirty="0" err="1">
                <a:cs typeface="Times New Roman" panose="02020603050405020304" pitchFamily="18" charset="0"/>
              </a:rPr>
              <a:t>német</a:t>
            </a:r>
            <a:r>
              <a:rPr lang="hu-HU" altLang="de-DE" sz="1600" b="1" dirty="0">
                <a:cs typeface="Times New Roman" panose="02020603050405020304" pitchFamily="18" charset="0"/>
              </a:rPr>
              <a:t>–</a:t>
            </a:r>
            <a:r>
              <a:rPr lang="de-DE" altLang="de-DE" sz="1600" b="1" dirty="0" err="1">
                <a:cs typeface="Times New Roman" panose="02020603050405020304" pitchFamily="18" charset="0"/>
              </a:rPr>
              <a:t>magyar</a:t>
            </a:r>
            <a:br>
              <a:rPr lang="de-DE" altLang="de-DE" sz="1600" b="1" dirty="0">
                <a:cs typeface="Times New Roman" panose="02020603050405020304" pitchFamily="18" charset="0"/>
              </a:rPr>
            </a:br>
            <a:r>
              <a:rPr lang="de-DE" altLang="de-DE" sz="1600" b="1" dirty="0" err="1">
                <a:cs typeface="Times New Roman" panose="02020603050405020304" pitchFamily="18" charset="0"/>
              </a:rPr>
              <a:t>kollokációs</a:t>
            </a:r>
            <a:r>
              <a:rPr lang="de-DE" altLang="de-DE" sz="1600" b="1" dirty="0">
                <a:cs typeface="Times New Roman" panose="02020603050405020304" pitchFamily="18" charset="0"/>
              </a:rPr>
              <a:t> </a:t>
            </a:r>
            <a:r>
              <a:rPr lang="de-DE" altLang="de-DE" sz="1600" b="1" dirty="0" err="1">
                <a:cs typeface="Times New Roman" panose="02020603050405020304" pitchFamily="18" charset="0"/>
              </a:rPr>
              <a:t>tanulószótár</a:t>
            </a:r>
            <a:br>
              <a:rPr lang="hu-HU" altLang="de-DE" sz="1600" b="1" dirty="0">
                <a:cs typeface="Times New Roman" panose="02020603050405020304" pitchFamily="18" charset="0"/>
              </a:rPr>
            </a:br>
            <a:r>
              <a:rPr lang="de-DE" altLang="de-DE" sz="1600" dirty="0" err="1">
                <a:cs typeface="Times New Roman" panose="02020603050405020304" pitchFamily="18" charset="0"/>
              </a:rPr>
              <a:t>Sz</a:t>
            </a:r>
            <a:r>
              <a:rPr lang="hu-HU" altLang="de-DE" sz="1600" dirty="0">
                <a:cs typeface="Times New Roman" panose="02020603050405020304" pitchFamily="18" charset="0"/>
              </a:rPr>
              <a:t>eged 201</a:t>
            </a:r>
            <a:r>
              <a:rPr lang="de-DE" altLang="de-DE" sz="1600" dirty="0">
                <a:cs typeface="Times New Roman" panose="02020603050405020304" pitchFamily="18" charset="0"/>
              </a:rPr>
              <a:t>4</a:t>
            </a:r>
            <a:br>
              <a:rPr lang="de-DE" altLang="de-DE" sz="1600" dirty="0">
                <a:cs typeface="Times New Roman" panose="02020603050405020304" pitchFamily="18" charset="0"/>
              </a:rPr>
            </a:br>
            <a:endParaRPr lang="hu-HU" altLang="de-DE" sz="1600" dirty="0">
              <a:cs typeface="Times New Roman" panose="02020603050405020304" pitchFamily="18" charset="0"/>
            </a:endParaRPr>
          </a:p>
          <a:p>
            <a:pPr algn="ctr" eaLnBrk="1" hangingPunct="1">
              <a:spcBef>
                <a:spcPct val="0"/>
              </a:spcBef>
              <a:buClrTx/>
              <a:buSzTx/>
              <a:buFontTx/>
              <a:buNone/>
            </a:pPr>
            <a:r>
              <a:rPr lang="hu-HU" altLang="de-DE" sz="1800" b="1" cap="small" dirty="0">
                <a:cs typeface="Times New Roman" panose="02020603050405020304" pitchFamily="18" charset="0"/>
              </a:rPr>
              <a:t>E-KolleX DaF  </a:t>
            </a:r>
            <a:r>
              <a:rPr lang="hu-HU" altLang="de-DE" sz="1800" dirty="0">
                <a:cs typeface="Times New Roman" panose="02020603050405020304" pitchFamily="18" charset="0"/>
              </a:rPr>
              <a:t>2016 – </a:t>
            </a:r>
            <a:endParaRPr lang="hu-HU" altLang="de-DE" sz="1800" b="1" dirty="0"/>
          </a:p>
        </p:txBody>
      </p:sp>
      <p:pic>
        <p:nvPicPr>
          <p:cNvPr id="20490" name="Picture 24">
            <a:extLst>
              <a:ext uri="{FF2B5EF4-FFF2-40B4-BE49-F238E27FC236}">
                <a16:creationId xmlns:a16="http://schemas.microsoft.com/office/drawing/2014/main" id="{A0B4D833-8B46-4B30-BA6E-BC51A24A0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7434263"/>
            <a:ext cx="4652963" cy="651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28">
            <a:extLst>
              <a:ext uri="{FF2B5EF4-FFF2-40B4-BE49-F238E27FC236}">
                <a16:creationId xmlns:a16="http://schemas.microsoft.com/office/drawing/2014/main" id="{42BA5C96-DAE9-4F06-89A2-7B31CF269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746250"/>
            <a:ext cx="2555875" cy="369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2" name="Pfeil: nach rechts 17">
            <a:extLst>
              <a:ext uri="{FF2B5EF4-FFF2-40B4-BE49-F238E27FC236}">
                <a16:creationId xmlns:a16="http://schemas.microsoft.com/office/drawing/2014/main" id="{8C2C5138-0EAA-4C8B-914F-1948DF2E3003}"/>
              </a:ext>
            </a:extLst>
          </p:cNvPr>
          <p:cNvSpPr>
            <a:spLocks noChangeArrowheads="1"/>
          </p:cNvSpPr>
          <p:nvPr/>
        </p:nvSpPr>
        <p:spPr bwMode="auto">
          <a:xfrm>
            <a:off x="2411760" y="6526038"/>
            <a:ext cx="647700" cy="287338"/>
          </a:xfrm>
          <a:prstGeom prst="rightArrow">
            <a:avLst>
              <a:gd name="adj1" fmla="val 50000"/>
              <a:gd name="adj2" fmla="val 5009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5" name="Rectangle 3">
            <a:extLst>
              <a:ext uri="{FF2B5EF4-FFF2-40B4-BE49-F238E27FC236}">
                <a16:creationId xmlns:a16="http://schemas.microsoft.com/office/drawing/2014/main" id="{52BAE5CA-7E7D-460B-85CB-9550A8670DAD}"/>
              </a:ext>
            </a:extLst>
          </p:cNvPr>
          <p:cNvSpPr>
            <a:spLocks noGrp="1" noChangeArrowheads="1"/>
          </p:cNvSpPr>
          <p:nvPr>
            <p:ph type="body" idx="4294967295"/>
          </p:nvPr>
        </p:nvSpPr>
        <p:spPr>
          <a:xfrm>
            <a:off x="468313" y="2565400"/>
            <a:ext cx="8351837" cy="4967288"/>
          </a:xfrm>
        </p:spPr>
        <p:txBody>
          <a:bodyPr rtlCol="0">
            <a:normAutofit/>
          </a:bodyPr>
          <a:lstStyle/>
          <a:p>
            <a:pPr marL="91440" indent="-91440" eaLnBrk="1" fontAlgn="auto" hangingPunct="1">
              <a:lnSpc>
                <a:spcPct val="80000"/>
              </a:lnSpc>
              <a:defRPr/>
            </a:pPr>
            <a:endParaRPr lang="hu-HU" altLang="hu-HU" sz="2400" dirty="0">
              <a:solidFill>
                <a:schemeClr val="tx1">
                  <a:lumMod val="75000"/>
                  <a:lumOff val="25000"/>
                </a:schemeClr>
              </a:solidFill>
            </a:endParaRPr>
          </a:p>
        </p:txBody>
      </p:sp>
      <p:sp>
        <p:nvSpPr>
          <p:cNvPr id="5" name="Rectangle 6">
            <a:extLst>
              <a:ext uri="{FF2B5EF4-FFF2-40B4-BE49-F238E27FC236}">
                <a16:creationId xmlns:a16="http://schemas.microsoft.com/office/drawing/2014/main" id="{1FCBAF45-8BFE-4238-81D6-ECD48E6C7199}"/>
              </a:ext>
            </a:extLst>
          </p:cNvPr>
          <p:cNvSpPr txBox="1">
            <a:spLocks/>
          </p:cNvSpPr>
          <p:nvPr/>
        </p:nvSpPr>
        <p:spPr>
          <a:xfrm>
            <a:off x="395733" y="773832"/>
            <a:ext cx="8640763" cy="1143000"/>
          </a:xfrm>
          <a:prstGeom prst="rect">
            <a:avLst/>
          </a:prstGeom>
        </p:spPr>
        <p:txBody>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de-DE" sz="4400" cap="small" dirty="0">
                <a:solidFill>
                  <a:schemeClr val="tx2"/>
                </a:solidFill>
                <a:effectLst>
                  <a:outerShdw blurRad="38100" dist="38100" dir="2700000" algn="tl">
                    <a:srgbClr val="000000">
                      <a:alpha val="43137"/>
                    </a:srgbClr>
                  </a:outerShdw>
                </a:effectLst>
              </a:rPr>
              <a:t>E-</a:t>
            </a:r>
            <a:r>
              <a:rPr lang="de-DE" sz="4400" cap="small" dirty="0" err="1">
                <a:solidFill>
                  <a:schemeClr val="tx2"/>
                </a:solidFill>
                <a:effectLst>
                  <a:outerShdw blurRad="38100" dist="38100" dir="2700000" algn="tl">
                    <a:srgbClr val="000000">
                      <a:alpha val="43137"/>
                    </a:srgbClr>
                  </a:outerShdw>
                </a:effectLst>
              </a:rPr>
              <a:t>KolleX</a:t>
            </a:r>
            <a:r>
              <a:rPr lang="de-DE" sz="4400" cap="small" dirty="0">
                <a:solidFill>
                  <a:schemeClr val="tx2"/>
                </a:solidFill>
                <a:effectLst>
                  <a:outerShdw blurRad="38100" dist="38100" dir="2700000" algn="tl">
                    <a:srgbClr val="000000">
                      <a:alpha val="43137"/>
                    </a:srgbClr>
                  </a:outerShdw>
                </a:effectLst>
              </a:rPr>
              <a:t> D</a:t>
            </a:r>
            <a:r>
              <a:rPr lang="hu-HU" sz="4400" cap="small" dirty="0">
                <a:solidFill>
                  <a:schemeClr val="tx2"/>
                </a:solidFill>
                <a:effectLst>
                  <a:outerShdw blurRad="38100" dist="38100" dir="2700000" algn="tl">
                    <a:srgbClr val="000000">
                      <a:alpha val="43137"/>
                    </a:srgbClr>
                  </a:outerShdw>
                </a:effectLst>
              </a:rPr>
              <a:t>aF</a:t>
            </a:r>
            <a:endParaRPr lang="de-DE" sz="4400" cap="small" dirty="0">
              <a:solidFill>
                <a:schemeClr val="tx2"/>
              </a:solidFill>
              <a:effectLst>
                <a:outerShdw blurRad="38100" dist="38100" dir="2700000" algn="tl">
                  <a:srgbClr val="000000">
                    <a:alpha val="43137"/>
                  </a:srgbClr>
                </a:outerShdw>
              </a:effectLst>
            </a:endParaRPr>
          </a:p>
        </p:txBody>
      </p:sp>
      <p:pic>
        <p:nvPicPr>
          <p:cNvPr id="46084" name="Grafik 1">
            <a:extLst>
              <a:ext uri="{FF2B5EF4-FFF2-40B4-BE49-F238E27FC236}">
                <a16:creationId xmlns:a16="http://schemas.microsoft.com/office/drawing/2014/main" id="{3C5C7F85-9919-4440-9A18-18CB246F2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595360" cy="483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EECF8141-D52F-4426-AFE9-28296A242AA1}"/>
              </a:ext>
            </a:extLst>
          </p:cNvPr>
          <p:cNvSpPr txBox="1"/>
          <p:nvPr/>
        </p:nvSpPr>
        <p:spPr>
          <a:xfrm>
            <a:off x="7235825" y="6488113"/>
            <a:ext cx="1903413" cy="369887"/>
          </a:xfrm>
          <a:prstGeom prst="rect">
            <a:avLst/>
          </a:prstGeom>
          <a:solidFill>
            <a:schemeClr val="accent1"/>
          </a:solidFill>
        </p:spPr>
        <p:txBody>
          <a:bodyPr>
            <a:spAutoFit/>
          </a:bodyPr>
          <a:lstStyle/>
          <a:p>
            <a:pPr>
              <a:defRPr/>
            </a:pPr>
            <a:r>
              <a:rPr lang="de-DE" b="1" dirty="0">
                <a:solidFill>
                  <a:schemeClr val="tx1">
                    <a:lumMod val="75000"/>
                    <a:lumOff val="25000"/>
                  </a:schemeClr>
                </a:solidFill>
                <a:hlinkClick r:id="rId3"/>
              </a:rPr>
              <a:t>E-KOLLEX DaF</a:t>
            </a:r>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fade">
                                      <p:cBhvr>
                                        <p:cTn id="7" dur="2000"/>
                                        <p:tgtEl>
                                          <p:spTgt spid="207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858F429-6FBA-4F81-948C-089EC6053243}"/>
              </a:ext>
            </a:extLst>
          </p:cNvPr>
          <p:cNvSpPr>
            <a:spLocks noGrp="1" noChangeArrowheads="1"/>
          </p:cNvSpPr>
          <p:nvPr>
            <p:ph type="title"/>
          </p:nvPr>
        </p:nvSpPr>
        <p:spPr>
          <a:xfrm>
            <a:off x="358775" y="277813"/>
            <a:ext cx="8893175" cy="1139825"/>
          </a:xfrm>
        </p:spPr>
        <p:txBody>
          <a:bodyPr/>
          <a:lstStyle/>
          <a:p>
            <a:pPr eaLnBrk="1" hangingPunct="1">
              <a:defRPr/>
            </a:pPr>
            <a:r>
              <a:rPr lang="de-DE" altLang="hu-HU" sz="4000" dirty="0">
                <a:effectLst>
                  <a:outerShdw blurRad="38100" dist="38100" dir="2700000" algn="tl">
                    <a:srgbClr val="C0C0C0"/>
                  </a:outerShdw>
                </a:effectLst>
              </a:rPr>
              <a:t>Hol </a:t>
            </a:r>
            <a:r>
              <a:rPr lang="de-DE" altLang="hu-HU" sz="4000" dirty="0" err="1">
                <a:effectLst>
                  <a:outerShdw blurRad="38100" dist="38100" dir="2700000" algn="tl">
                    <a:srgbClr val="C0C0C0"/>
                  </a:outerShdw>
                </a:effectLst>
              </a:rPr>
              <a:t>lesz</a:t>
            </a:r>
            <a:r>
              <a:rPr lang="de-DE" altLang="hu-HU" sz="4000" dirty="0">
                <a:effectLst>
                  <a:outerShdw blurRad="38100" dist="38100" dir="2700000" algn="tl">
                    <a:srgbClr val="C0C0C0"/>
                  </a:outerShdw>
                </a:effectLst>
              </a:rPr>
              <a:t> a</a:t>
            </a:r>
            <a:r>
              <a:rPr lang="hu-HU" altLang="hu-HU" sz="4000" dirty="0">
                <a:effectLst>
                  <a:outerShdw blurRad="38100" dist="38100" dir="2700000" algn="tl">
                    <a:srgbClr val="C0C0C0"/>
                  </a:outerShdw>
                </a:effectLst>
              </a:rPr>
              <a:t> 20</a:t>
            </a:r>
            <a:r>
              <a:rPr lang="de-DE" altLang="hu-HU" sz="4000" dirty="0">
                <a:effectLst>
                  <a:outerShdw blurRad="38100" dist="38100" dir="2700000" algn="tl">
                    <a:srgbClr val="C0C0C0"/>
                  </a:outerShdw>
                </a:effectLst>
              </a:rPr>
              <a:t>22</a:t>
            </a:r>
            <a:r>
              <a:rPr lang="hu-HU" altLang="hu-HU" sz="4000" dirty="0">
                <a:effectLst>
                  <a:outerShdw blurRad="38100" dist="38100" dir="2700000" algn="tl">
                    <a:srgbClr val="C0C0C0"/>
                  </a:outerShdw>
                </a:effectLst>
              </a:rPr>
              <a:t>-</a:t>
            </a:r>
            <a:r>
              <a:rPr lang="de-DE" altLang="hu-HU" sz="4000" dirty="0">
                <a:effectLst>
                  <a:outerShdw blurRad="38100" dist="38100" dir="2700000" algn="tl">
                    <a:srgbClr val="C0C0C0"/>
                  </a:outerShdw>
                </a:effectLst>
              </a:rPr>
              <a:t>e</a:t>
            </a:r>
            <a:r>
              <a:rPr lang="hu-HU" altLang="hu-HU" sz="4000" dirty="0">
                <a:effectLst>
                  <a:outerShdw blurRad="38100" dist="38100" dir="2700000" algn="tl">
                    <a:srgbClr val="C0C0C0"/>
                  </a:outerShdw>
                </a:effectLst>
              </a:rPr>
              <a:t>s</a:t>
            </a:r>
            <a:r>
              <a:rPr lang="de-DE" altLang="hu-HU" sz="4000" dirty="0">
                <a:effectLst>
                  <a:outerShdw blurRad="38100" dist="38100" dir="2700000" algn="tl">
                    <a:srgbClr val="C0C0C0"/>
                  </a:outerShdw>
                </a:effectLst>
              </a:rPr>
              <a:t> </a:t>
            </a:r>
            <a:r>
              <a:rPr lang="de-DE" altLang="hu-HU" sz="4000" dirty="0" err="1">
                <a:effectLst>
                  <a:outerShdw blurRad="38100" dist="38100" dir="2700000" algn="tl">
                    <a:srgbClr val="C0C0C0"/>
                  </a:outerShdw>
                </a:effectLst>
              </a:rPr>
              <a:t>és</a:t>
            </a:r>
            <a:r>
              <a:rPr lang="de-DE" altLang="hu-HU" sz="4000" dirty="0">
                <a:effectLst>
                  <a:outerShdw blurRad="38100" dist="38100" dir="2700000" algn="tl">
                    <a:srgbClr val="C0C0C0"/>
                  </a:outerShdw>
                </a:effectLst>
              </a:rPr>
              <a:t> 2023-as </a:t>
            </a:r>
            <a:r>
              <a:rPr lang="de-DE" altLang="hu-HU" sz="4000" dirty="0" err="1">
                <a:effectLst>
                  <a:outerShdw blurRad="38100" dist="38100" dir="2700000" algn="tl">
                    <a:srgbClr val="C0C0C0"/>
                  </a:outerShdw>
                </a:effectLst>
              </a:rPr>
              <a:t>tavaszi</a:t>
            </a:r>
            <a:r>
              <a:rPr lang="de-DE" altLang="hu-HU" sz="4000" dirty="0">
                <a:effectLst>
                  <a:outerShdw blurRad="38100" dist="38100" dir="2700000" algn="tl">
                    <a:srgbClr val="C0C0C0"/>
                  </a:outerShdw>
                </a:effectLst>
              </a:rPr>
              <a:t> </a:t>
            </a:r>
            <a:r>
              <a:rPr lang="de-DE" altLang="hu-HU" sz="4000" dirty="0" err="1">
                <a:effectLst>
                  <a:outerShdw blurRad="38100" dist="38100" dir="2700000" algn="tl">
                    <a:srgbClr val="C0C0C0"/>
                  </a:outerShdw>
                </a:effectLst>
              </a:rPr>
              <a:t>szemeszter</a:t>
            </a:r>
            <a:r>
              <a:rPr lang="hu-HU" altLang="hu-HU" sz="4000" dirty="0">
                <a:effectLst>
                  <a:outerShdw blurRad="38100" dist="38100" dir="2700000" algn="tl">
                    <a:srgbClr val="C0C0C0"/>
                  </a:outerShdw>
                </a:effectLst>
              </a:rPr>
              <a:t>?</a:t>
            </a:r>
            <a:endParaRPr lang="hu-HU" altLang="hu-HU" sz="4000" dirty="0">
              <a:effectLst>
                <a:outerShdw blurRad="38100" dist="38100" dir="2700000" algn="tl">
                  <a:srgbClr val="000000">
                    <a:alpha val="43137"/>
                  </a:srgbClr>
                </a:outerShdw>
              </a:effectLst>
            </a:endParaRPr>
          </a:p>
        </p:txBody>
      </p:sp>
      <p:sp>
        <p:nvSpPr>
          <p:cNvPr id="17411" name="Rectangle 11">
            <a:extLst>
              <a:ext uri="{FF2B5EF4-FFF2-40B4-BE49-F238E27FC236}">
                <a16:creationId xmlns:a16="http://schemas.microsoft.com/office/drawing/2014/main" id="{15835B90-E859-4A50-8F80-BBC352537EAC}"/>
              </a:ext>
            </a:extLst>
          </p:cNvPr>
          <p:cNvSpPr>
            <a:spLocks noChangeArrowheads="1"/>
          </p:cNvSpPr>
          <p:nvPr/>
        </p:nvSpPr>
        <p:spPr bwMode="auto">
          <a:xfrm>
            <a:off x="468313" y="1628775"/>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eaLnBrk="1" hangingPunct="1"/>
            <a:endParaRPr lang="de-DE" altLang="hu-HU"/>
          </a:p>
        </p:txBody>
      </p:sp>
      <p:pic>
        <p:nvPicPr>
          <p:cNvPr id="17412" name="Inhaltsplatzhalter 3">
            <a:extLst>
              <a:ext uri="{FF2B5EF4-FFF2-40B4-BE49-F238E27FC236}">
                <a16:creationId xmlns:a16="http://schemas.microsoft.com/office/drawing/2014/main" id="{EAF4F47E-0AF8-4CE2-9958-1F7C63BDEE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0538" y="1628775"/>
            <a:ext cx="5873750" cy="4987925"/>
          </a:xfrm>
        </p:spPr>
      </p:pic>
      <p:sp>
        <p:nvSpPr>
          <p:cNvPr id="17413" name="Rectangle 13">
            <a:extLst>
              <a:ext uri="{FF2B5EF4-FFF2-40B4-BE49-F238E27FC236}">
                <a16:creationId xmlns:a16="http://schemas.microsoft.com/office/drawing/2014/main" id="{235B8945-3B24-46EA-BACC-5C8083F6C9C5}"/>
              </a:ext>
            </a:extLst>
          </p:cNvPr>
          <p:cNvSpPr>
            <a:spLocks noChangeArrowheads="1"/>
          </p:cNvSpPr>
          <p:nvPr/>
        </p:nvSpPr>
        <p:spPr bwMode="auto">
          <a:xfrm>
            <a:off x="1979613" y="4797425"/>
            <a:ext cx="1295400" cy="503238"/>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6" name="AutoShape 20">
            <a:extLst>
              <a:ext uri="{FF2B5EF4-FFF2-40B4-BE49-F238E27FC236}">
                <a16:creationId xmlns:a16="http://schemas.microsoft.com/office/drawing/2014/main" id="{F56ADEBF-D639-42F6-8F51-5A8EA70D1DB1}"/>
              </a:ext>
            </a:extLst>
          </p:cNvPr>
          <p:cNvSpPr>
            <a:spLocks noChangeArrowheads="1"/>
          </p:cNvSpPr>
          <p:nvPr/>
        </p:nvSpPr>
        <p:spPr bwMode="auto">
          <a:xfrm rot="10800000">
            <a:off x="7637055" y="4005262"/>
            <a:ext cx="1295400" cy="1223963"/>
          </a:xfrm>
          <a:prstGeom prst="rightArrowCallout">
            <a:avLst>
              <a:gd name="adj1" fmla="val 25000"/>
              <a:gd name="adj2" fmla="val 25000"/>
              <a:gd name="adj3" fmla="val 17639"/>
              <a:gd name="adj4" fmla="val 66667"/>
            </a:avLst>
          </a:prstGeom>
          <a:solidFill>
            <a:schemeClr val="accent1"/>
          </a:solidFill>
          <a:ln w="9525">
            <a:solidFill>
              <a:schemeClr val="tx1"/>
            </a:solidFill>
            <a:miter lim="800000"/>
            <a:headEnd/>
            <a:tailEnd/>
          </a:ln>
          <a:effectLst/>
        </p:spPr>
        <p:txBody>
          <a:bodyPr rot="10800000"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lgn="ctr">
              <a:spcBef>
                <a:spcPct val="50000"/>
              </a:spcBef>
              <a:buFont typeface="Wingdings" panose="05000000000000000000" pitchFamily="2" charset="2"/>
              <a:buNone/>
              <a:defRPr/>
            </a:pPr>
            <a:r>
              <a:rPr lang="de-DE" altLang="hu-HU" sz="1800" b="1" dirty="0"/>
              <a:t>2</a:t>
            </a:r>
            <a:r>
              <a:rPr lang="hu-HU" altLang="hu-HU" sz="1800" b="1" dirty="0"/>
              <a:t>02</a:t>
            </a:r>
            <a:r>
              <a:rPr lang="de-DE" altLang="hu-HU" sz="1800" b="1" dirty="0"/>
              <a:t>3</a:t>
            </a:r>
            <a:endParaRPr lang="de-DE" altLang="hu-HU" sz="1800" b="1" dirty="0">
              <a:effectLst>
                <a:outerShdw blurRad="38100" dist="38100" dir="2700000" algn="tl">
                  <a:srgbClr val="C0C0C0"/>
                </a:outerShdw>
              </a:effectLst>
            </a:endParaRPr>
          </a:p>
        </p:txBody>
      </p:sp>
      <p:sp>
        <p:nvSpPr>
          <p:cNvPr id="19" name="AutoShape 20">
            <a:extLst>
              <a:ext uri="{FF2B5EF4-FFF2-40B4-BE49-F238E27FC236}">
                <a16:creationId xmlns:a16="http://schemas.microsoft.com/office/drawing/2014/main" id="{2FBB919A-8CCE-4970-AB6D-6D991A54DF17}"/>
              </a:ext>
            </a:extLst>
          </p:cNvPr>
          <p:cNvSpPr>
            <a:spLocks noChangeArrowheads="1"/>
          </p:cNvSpPr>
          <p:nvPr/>
        </p:nvSpPr>
        <p:spPr bwMode="auto">
          <a:xfrm>
            <a:off x="611188" y="4437063"/>
            <a:ext cx="1223962" cy="1223962"/>
          </a:xfrm>
          <a:prstGeom prst="rightArrowCallout">
            <a:avLst>
              <a:gd name="adj1" fmla="val 25000"/>
              <a:gd name="adj2" fmla="val 25000"/>
              <a:gd name="adj3" fmla="val 17639"/>
              <a:gd name="adj4" fmla="val 66667"/>
            </a:avLst>
          </a:prstGeom>
          <a:solidFill>
            <a:schemeClr val="accent1"/>
          </a:solidFill>
          <a:ln w="9525">
            <a:solidFill>
              <a:schemeClr val="tx1"/>
            </a:solidFill>
            <a:miter lim="800000"/>
            <a:headEnd/>
            <a:tailEnd/>
          </a:ln>
          <a:effectLst/>
        </p:spPr>
        <p:txBody>
          <a:bodyPr rot="10800000"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lgn="ctr">
              <a:spcBef>
                <a:spcPct val="50000"/>
              </a:spcBef>
              <a:buFont typeface="Wingdings" panose="05000000000000000000" pitchFamily="2" charset="2"/>
              <a:buNone/>
              <a:defRPr/>
            </a:pPr>
            <a:endParaRPr lang="de-DE" altLang="hu-HU" sz="1800" b="1" dirty="0">
              <a:effectLst>
                <a:outerShdw blurRad="38100" dist="38100" dir="2700000" algn="tl">
                  <a:srgbClr val="C0C0C0"/>
                </a:outerShdw>
              </a:effectLst>
            </a:endParaRPr>
          </a:p>
        </p:txBody>
      </p:sp>
      <p:sp>
        <p:nvSpPr>
          <p:cNvPr id="20" name="Textfeld 19">
            <a:extLst>
              <a:ext uri="{FF2B5EF4-FFF2-40B4-BE49-F238E27FC236}">
                <a16:creationId xmlns:a16="http://schemas.microsoft.com/office/drawing/2014/main" id="{D69A9472-85FF-454C-A2F5-B5ADDE745008}"/>
              </a:ext>
            </a:extLst>
          </p:cNvPr>
          <p:cNvSpPr txBox="1">
            <a:spLocks noChangeArrowheads="1"/>
          </p:cNvSpPr>
          <p:nvPr/>
        </p:nvSpPr>
        <p:spPr bwMode="auto">
          <a:xfrm>
            <a:off x="696913" y="4859338"/>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r>
              <a:rPr lang="de-DE" altLang="hu-HU" sz="1800" b="1"/>
              <a:t>2</a:t>
            </a:r>
            <a:r>
              <a:rPr lang="hu-HU" altLang="hu-HU" sz="1800" b="1"/>
              <a:t>022</a:t>
            </a:r>
            <a:endParaRPr lang="de-DE" altLang="de-DE" sz="1800"/>
          </a:p>
        </p:txBody>
      </p:sp>
      <p:sp>
        <p:nvSpPr>
          <p:cNvPr id="10" name="Rectangle 13">
            <a:extLst>
              <a:ext uri="{FF2B5EF4-FFF2-40B4-BE49-F238E27FC236}">
                <a16:creationId xmlns:a16="http://schemas.microsoft.com/office/drawing/2014/main" id="{7C0BDBE5-ECDD-415C-802D-3C3C5AC1EE17}"/>
              </a:ext>
            </a:extLst>
          </p:cNvPr>
          <p:cNvSpPr>
            <a:spLocks noChangeArrowheads="1"/>
          </p:cNvSpPr>
          <p:nvPr/>
        </p:nvSpPr>
        <p:spPr bwMode="auto">
          <a:xfrm>
            <a:off x="5580112" y="4356101"/>
            <a:ext cx="1995141" cy="503237"/>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11" name="AutoShape 20">
            <a:extLst>
              <a:ext uri="{FF2B5EF4-FFF2-40B4-BE49-F238E27FC236}">
                <a16:creationId xmlns:a16="http://schemas.microsoft.com/office/drawing/2014/main" id="{5A64D550-44E1-4A23-ADAD-3A755B9E9CF6}"/>
              </a:ext>
            </a:extLst>
          </p:cNvPr>
          <p:cNvSpPr>
            <a:spLocks noChangeArrowheads="1"/>
          </p:cNvSpPr>
          <p:nvPr/>
        </p:nvSpPr>
        <p:spPr bwMode="auto">
          <a:xfrm rot="-5400000">
            <a:off x="6259110" y="4572434"/>
            <a:ext cx="630509" cy="1223962"/>
          </a:xfrm>
          <a:prstGeom prst="rightArrowCallout">
            <a:avLst>
              <a:gd name="adj1" fmla="val 25000"/>
              <a:gd name="adj2" fmla="val 25000"/>
              <a:gd name="adj3" fmla="val 17639"/>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lgn="ctr">
              <a:spcBef>
                <a:spcPct val="50000"/>
              </a:spcBef>
              <a:buNone/>
              <a:defRPr/>
            </a:pPr>
            <a:endParaRPr lang="de-DE" altLang="hu-HU" sz="1800" b="1" dirty="0">
              <a:effectLst>
                <a:outerShdw blurRad="38100" dist="38100" dir="2700000" algn="tl">
                  <a:srgbClr val="C0C0C0"/>
                </a:outerShdw>
              </a:effectLst>
            </a:endParaRPr>
          </a:p>
        </p:txBody>
      </p:sp>
      <p:sp>
        <p:nvSpPr>
          <p:cNvPr id="12" name="Textfeld 11">
            <a:extLst>
              <a:ext uri="{FF2B5EF4-FFF2-40B4-BE49-F238E27FC236}">
                <a16:creationId xmlns:a16="http://schemas.microsoft.com/office/drawing/2014/main" id="{98815FA2-CBF6-433E-B42C-9D508B9642BF}"/>
              </a:ext>
            </a:extLst>
          </p:cNvPr>
          <p:cNvSpPr txBox="1"/>
          <p:nvPr/>
        </p:nvSpPr>
        <p:spPr>
          <a:xfrm>
            <a:off x="6228184" y="5157192"/>
            <a:ext cx="774790" cy="369332"/>
          </a:xfrm>
          <a:prstGeom prst="rect">
            <a:avLst/>
          </a:prstGeom>
          <a:noFill/>
        </p:spPr>
        <p:txBody>
          <a:bodyPr wrap="square" rtlCol="0">
            <a:spAutoFit/>
          </a:bodyPr>
          <a:lstStyle/>
          <a:p>
            <a:r>
              <a:rPr lang="de-DE" altLang="hu-HU" b="1" dirty="0"/>
              <a:t>2</a:t>
            </a:r>
            <a:r>
              <a:rPr lang="hu-HU" altLang="hu-HU" b="1" dirty="0"/>
              <a:t>0</a:t>
            </a:r>
            <a:r>
              <a:rPr lang="de-DE" altLang="hu-HU" b="1" dirty="0"/>
              <a:t>16</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8E6820FA-8686-46C5-9B24-06F991BEA80F}"/>
              </a:ext>
            </a:extLst>
          </p:cNvPr>
          <p:cNvPicPr>
            <a:picLocks noChangeAspect="1"/>
          </p:cNvPicPr>
          <p:nvPr/>
        </p:nvPicPr>
        <p:blipFill>
          <a:blip r:embed="rId3" cstate="print"/>
          <a:stretch>
            <a:fillRect/>
          </a:stretch>
        </p:blipFill>
        <p:spPr>
          <a:xfrm>
            <a:off x="0" y="840783"/>
            <a:ext cx="9144000" cy="5143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195" name="Immagine 7">
            <a:extLst>
              <a:ext uri="{FF2B5EF4-FFF2-40B4-BE49-F238E27FC236}">
                <a16:creationId xmlns:a16="http://schemas.microsoft.com/office/drawing/2014/main" id="{346EC77C-3775-430F-B07A-6B677C619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989013"/>
            <a:ext cx="28067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a:extLst>
              <a:ext uri="{FF2B5EF4-FFF2-40B4-BE49-F238E27FC236}">
                <a16:creationId xmlns:a16="http://schemas.microsoft.com/office/drawing/2014/main" id="{02D0B7CD-2821-4002-8398-1922587A7AE3}"/>
              </a:ext>
            </a:extLst>
          </p:cNvPr>
          <p:cNvSpPr txBox="1"/>
          <p:nvPr/>
        </p:nvSpPr>
        <p:spPr>
          <a:xfrm>
            <a:off x="2949963" y="1641073"/>
            <a:ext cx="3116867" cy="507831"/>
          </a:xfrm>
          <a:prstGeom prst="rect">
            <a:avLst/>
          </a:prstGeom>
          <a:noFill/>
        </p:spPr>
        <p:txBody>
          <a:bodyPr>
            <a:spAutoFit/>
            <a:scene3d>
              <a:camera prst="orthographicFront"/>
              <a:lightRig rig="harsh" dir="t"/>
            </a:scene3d>
            <a:sp3d prstMaterial="matte">
              <a:contourClr>
                <a:schemeClr val="bg1">
                  <a:lumMod val="65000"/>
                </a:schemeClr>
              </a:contourClr>
            </a:sp3d>
          </a:bodyPr>
          <a:lstStyle/>
          <a:p>
            <a:pPr fontAlgn="auto">
              <a:spcBef>
                <a:spcPts val="0"/>
              </a:spcBef>
              <a:spcAft>
                <a:spcPts val="0"/>
              </a:spcAft>
              <a:defRPr/>
            </a:pPr>
            <a:r>
              <a:rPr lang="en-GB" sz="2700" dirty="0">
                <a:ln/>
                <a:solidFill>
                  <a:schemeClr val="accent1">
                    <a:lumMod val="75000"/>
                  </a:schemeClr>
                </a:solidFill>
                <a:latin typeface="Edwardian Script ITC" panose="030303020407070D0804" pitchFamily="66" charset="0"/>
              </a:rPr>
              <a:t>Winter/Spring semester </a:t>
            </a:r>
          </a:p>
        </p:txBody>
      </p:sp>
      <p:sp>
        <p:nvSpPr>
          <p:cNvPr id="15" name="CasellaDiTesto 14">
            <a:extLst>
              <a:ext uri="{FF2B5EF4-FFF2-40B4-BE49-F238E27FC236}">
                <a16:creationId xmlns:a16="http://schemas.microsoft.com/office/drawing/2014/main" id="{36F5A468-F48E-4B74-BD70-92C92F84BC0A}"/>
              </a:ext>
            </a:extLst>
          </p:cNvPr>
          <p:cNvSpPr txBox="1"/>
          <p:nvPr/>
        </p:nvSpPr>
        <p:spPr>
          <a:xfrm>
            <a:off x="3119034" y="983704"/>
            <a:ext cx="1452966" cy="530915"/>
          </a:xfrm>
          <a:prstGeom prst="rect">
            <a:avLst/>
          </a:prstGeom>
          <a:noFill/>
        </p:spPr>
        <p:txBody>
          <a:bodyPr>
            <a:prstTxWarp prst="textTriangle">
              <a:avLst/>
            </a:prstTxWarp>
            <a:spAutoFit/>
          </a:bodyPr>
          <a:lstStyle/>
          <a:p>
            <a:pPr fontAlgn="auto">
              <a:spcBef>
                <a:spcPts val="0"/>
              </a:spcBef>
              <a:spcAft>
                <a:spcPts val="0"/>
              </a:spcAft>
              <a:defRPr/>
            </a:pPr>
            <a:r>
              <a:rPr lang="en-GB" sz="3000" b="1" dirty="0">
                <a:solidFill>
                  <a:schemeClr val="accent1">
                    <a:lumMod val="75000"/>
                  </a:schemeClr>
                </a:solidFill>
                <a:latin typeface="+mn-lt"/>
              </a:rPr>
              <a:t>2016</a:t>
            </a:r>
          </a:p>
        </p:txBody>
      </p:sp>
      <p:sp>
        <p:nvSpPr>
          <p:cNvPr id="8198" name="Rectangle 2">
            <a:extLst>
              <a:ext uri="{FF2B5EF4-FFF2-40B4-BE49-F238E27FC236}">
                <a16:creationId xmlns:a16="http://schemas.microsoft.com/office/drawing/2014/main" id="{5BEFFF14-2247-4874-98BD-70131F7E2E7B}"/>
              </a:ext>
            </a:extLst>
          </p:cNvPr>
          <p:cNvSpPr txBox="1">
            <a:spLocks noChangeArrowheads="1"/>
          </p:cNvSpPr>
          <p:nvPr/>
        </p:nvSpPr>
        <p:spPr bwMode="auto">
          <a:xfrm>
            <a:off x="393700" y="115888"/>
            <a:ext cx="82296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lgn="ctr">
              <a:spcBef>
                <a:spcPct val="0"/>
              </a:spcBef>
              <a:buClrTx/>
              <a:buSzTx/>
              <a:buFontTx/>
              <a:buNone/>
            </a:pPr>
            <a:r>
              <a:rPr lang="en-US" altLang="de-DE" sz="3200" b="1" dirty="0">
                <a:solidFill>
                  <a:schemeClr val="tx2"/>
                </a:solidFill>
                <a:latin typeface="Times New Roman" panose="02020603050405020304" pitchFamily="18" charset="0"/>
              </a:rPr>
              <a:t>2016</a:t>
            </a:r>
            <a:r>
              <a:rPr lang="hu-HU" altLang="de-DE" sz="3200" b="1" dirty="0">
                <a:solidFill>
                  <a:schemeClr val="tx2"/>
                </a:solidFill>
                <a:latin typeface="Times New Roman" panose="02020603050405020304" pitchFamily="18" charset="0"/>
              </a:rPr>
              <a:t>-os tavaszi szemeszter</a:t>
            </a:r>
            <a:r>
              <a:rPr lang="en-US" altLang="de-DE" sz="3200" b="1" dirty="0">
                <a:solidFill>
                  <a:schemeClr val="tx2"/>
                </a:solidFill>
                <a:latin typeface="Times New Roman" panose="02020603050405020304" pitchFamily="18" charset="0"/>
              </a:rPr>
              <a:t> Budapest</a:t>
            </a:r>
            <a:r>
              <a:rPr lang="hu-HU" altLang="de-DE" sz="3200" b="1" dirty="0">
                <a:solidFill>
                  <a:schemeClr val="tx2"/>
                </a:solidFill>
                <a:latin typeface="Times New Roman" panose="02020603050405020304" pitchFamily="18" charset="0"/>
              </a:rPr>
              <a:t>en</a:t>
            </a:r>
            <a:endParaRPr lang="de-DE" altLang="de-DE" sz="3200" dirty="0">
              <a:solidFill>
                <a:srgbClr val="FFFF00"/>
              </a:solidFill>
              <a:latin typeface="Times New Roman" panose="02020603050405020304" pitchFamily="18" charset="0"/>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FFEEB1F-F13A-4EC6-9245-96F66C62E9D1}"/>
              </a:ext>
            </a:extLst>
          </p:cNvPr>
          <p:cNvPicPr>
            <a:picLocks noChangeAspect="1"/>
          </p:cNvPicPr>
          <p:nvPr/>
        </p:nvPicPr>
        <p:blipFill>
          <a:blip r:embed="rId2"/>
          <a:stretch>
            <a:fillRect/>
          </a:stretch>
        </p:blipFill>
        <p:spPr>
          <a:xfrm>
            <a:off x="0" y="857250"/>
            <a:ext cx="9144000" cy="5143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2226" name="CasellaDiTesto 4">
            <a:extLst>
              <a:ext uri="{FF2B5EF4-FFF2-40B4-BE49-F238E27FC236}">
                <a16:creationId xmlns:a16="http://schemas.microsoft.com/office/drawing/2014/main" id="{72C40880-8FDF-4375-86FB-A1775014CEFC}"/>
              </a:ext>
            </a:extLst>
          </p:cNvPr>
          <p:cNvSpPr txBox="1">
            <a:spLocks noChangeArrowheads="1"/>
          </p:cNvSpPr>
          <p:nvPr/>
        </p:nvSpPr>
        <p:spPr bwMode="auto">
          <a:xfrm>
            <a:off x="2527300" y="1255713"/>
            <a:ext cx="3341688" cy="1062037"/>
          </a:xfrm>
          <a:prstGeom prst="rect">
            <a:avLst/>
          </a:prstGeom>
          <a:noFill/>
          <a:ln w="9525">
            <a:noFill/>
            <a:miter lim="800000"/>
            <a:headEnd/>
            <a:tailEnd/>
          </a:ln>
        </p:spPr>
        <p:txBody>
          <a:bodyPr>
            <a:spAutoFit/>
          </a:bodyPr>
          <a:lstStyle/>
          <a:p>
            <a:pPr algn="just">
              <a:defRPr/>
            </a:pPr>
            <a:r>
              <a:rPr lang="en-GB" sz="1050" b="1" i="1">
                <a:latin typeface="Calibri" pitchFamily="34" charset="0"/>
              </a:rPr>
              <a:t>"Meeting people, building new enriching relationships, learning and sharing: a couple of things I really enjoy doing. EMLex is definitely a unique mixture of all that, for I learned as much as I enjoyed meeting and sharing with unique people from various countries and cultures”</a:t>
            </a:r>
          </a:p>
          <a:p>
            <a:pPr algn="r">
              <a:defRPr/>
            </a:pPr>
            <a:r>
              <a:rPr lang="en-GB" sz="1050" b="1" i="1">
                <a:latin typeface="Calibri" pitchFamily="34" charset="0"/>
              </a:rPr>
              <a:t>Paul-Junior Dilubenzi</a:t>
            </a:r>
          </a:p>
        </p:txBody>
      </p:sp>
      <p:sp>
        <p:nvSpPr>
          <p:cNvPr id="52227" name="CasellaDiTesto 5">
            <a:extLst>
              <a:ext uri="{FF2B5EF4-FFF2-40B4-BE49-F238E27FC236}">
                <a16:creationId xmlns:a16="http://schemas.microsoft.com/office/drawing/2014/main" id="{3E336417-8823-4AC2-A868-D5653E61724B}"/>
              </a:ext>
            </a:extLst>
          </p:cNvPr>
          <p:cNvSpPr txBox="1">
            <a:spLocks noChangeArrowheads="1"/>
          </p:cNvSpPr>
          <p:nvPr/>
        </p:nvSpPr>
        <p:spPr bwMode="auto">
          <a:xfrm rot="150997">
            <a:off x="6049963" y="965200"/>
            <a:ext cx="2320925" cy="1062038"/>
          </a:xfrm>
          <a:prstGeom prst="rect">
            <a:avLst/>
          </a:prstGeom>
          <a:noFill/>
          <a:ln w="9525">
            <a:noFill/>
            <a:miter lim="800000"/>
            <a:headEnd/>
            <a:tailEnd/>
          </a:ln>
        </p:spPr>
        <p:txBody>
          <a:bodyPr>
            <a:spAutoFit/>
          </a:bodyPr>
          <a:lstStyle/>
          <a:p>
            <a:pPr algn="just">
              <a:defRPr/>
            </a:pPr>
            <a:r>
              <a:rPr lang="en-GB" sz="1050" b="1" i="1">
                <a:latin typeface="Calibri" pitchFamily="34" charset="0"/>
              </a:rPr>
              <a:t>“A beautiful  city, amazing people, lovely professors and classmates. Thank you very much for having allowed me to live this EMLex experience “</a:t>
            </a:r>
          </a:p>
          <a:p>
            <a:pPr algn="r">
              <a:defRPr/>
            </a:pPr>
            <a:r>
              <a:rPr lang="en-GB" sz="1050" b="1" i="1">
                <a:latin typeface="Calibri" pitchFamily="34" charset="0"/>
              </a:rPr>
              <a:t>Cristian Bianco</a:t>
            </a:r>
          </a:p>
        </p:txBody>
      </p:sp>
      <p:sp>
        <p:nvSpPr>
          <p:cNvPr id="52228" name="CasellaDiTesto 6">
            <a:extLst>
              <a:ext uri="{FF2B5EF4-FFF2-40B4-BE49-F238E27FC236}">
                <a16:creationId xmlns:a16="http://schemas.microsoft.com/office/drawing/2014/main" id="{39D39BAC-98B0-4850-B3DA-EE21FE2F7FC1}"/>
              </a:ext>
            </a:extLst>
          </p:cNvPr>
          <p:cNvSpPr txBox="1">
            <a:spLocks noChangeArrowheads="1"/>
          </p:cNvSpPr>
          <p:nvPr/>
        </p:nvSpPr>
        <p:spPr bwMode="auto">
          <a:xfrm rot="-402929">
            <a:off x="-12700" y="1360488"/>
            <a:ext cx="2347913" cy="1222375"/>
          </a:xfrm>
          <a:prstGeom prst="rect">
            <a:avLst/>
          </a:prstGeom>
          <a:noFill/>
          <a:ln w="9525">
            <a:noFill/>
            <a:miter lim="800000"/>
            <a:headEnd/>
            <a:tailEnd/>
          </a:ln>
        </p:spPr>
        <p:txBody>
          <a:bodyPr>
            <a:spAutoFit/>
          </a:bodyPr>
          <a:lstStyle/>
          <a:p>
            <a:pPr algn="just">
              <a:defRPr/>
            </a:pPr>
            <a:r>
              <a:rPr lang="en-GB" sz="1050" b="1" i="1">
                <a:latin typeface="Calibri" pitchFamily="34" charset="0"/>
              </a:rPr>
              <a:t>“You have never enough of seeing new places, meeting new people and having new experiences. That's all part of your constant searching for a place called home, and home is where the heart is”</a:t>
            </a:r>
          </a:p>
          <a:p>
            <a:pPr algn="r">
              <a:defRPr/>
            </a:pPr>
            <a:r>
              <a:rPr lang="en-GB" sz="1050" b="1" i="1">
                <a:latin typeface="Calibri" pitchFamily="34" charset="0"/>
              </a:rPr>
              <a:t>Stefano Angelucci</a:t>
            </a:r>
          </a:p>
        </p:txBody>
      </p:sp>
      <p:sp>
        <p:nvSpPr>
          <p:cNvPr id="52229" name="CasellaDiTesto 1">
            <a:extLst>
              <a:ext uri="{FF2B5EF4-FFF2-40B4-BE49-F238E27FC236}">
                <a16:creationId xmlns:a16="http://schemas.microsoft.com/office/drawing/2014/main" id="{3F9D9542-01F4-431A-8C47-49AA6E9F073A}"/>
              </a:ext>
            </a:extLst>
          </p:cNvPr>
          <p:cNvSpPr txBox="1">
            <a:spLocks noChangeArrowheads="1"/>
          </p:cNvSpPr>
          <p:nvPr/>
        </p:nvSpPr>
        <p:spPr bwMode="auto">
          <a:xfrm rot="275591">
            <a:off x="3344863" y="2641600"/>
            <a:ext cx="2582862" cy="1384300"/>
          </a:xfrm>
          <a:prstGeom prst="rect">
            <a:avLst/>
          </a:prstGeom>
          <a:noFill/>
          <a:ln w="9525">
            <a:noFill/>
            <a:miter lim="800000"/>
            <a:headEnd/>
            <a:tailEnd/>
          </a:ln>
        </p:spPr>
        <p:txBody>
          <a:bodyPr>
            <a:spAutoFit/>
          </a:bodyPr>
          <a:lstStyle/>
          <a:p>
            <a:pPr algn="just">
              <a:defRPr/>
            </a:pPr>
            <a:r>
              <a:rPr lang="en-GB" sz="1050" b="1" i="1">
                <a:latin typeface="Calibri" pitchFamily="34" charset="0"/>
              </a:rPr>
              <a:t>“My favourite part of the second EMLex semester was the variety of different classes, professors, teaching styles and opinions from all over the world.</a:t>
            </a:r>
            <a:br>
              <a:rPr lang="en-GB" sz="1050" b="1" i="1">
                <a:latin typeface="Calibri" pitchFamily="34" charset="0"/>
              </a:rPr>
            </a:br>
            <a:r>
              <a:rPr lang="en-GB" sz="1050" b="1" i="1">
                <a:latin typeface="Calibri" pitchFamily="34" charset="0"/>
              </a:rPr>
              <a:t>It was also great to be able to focus on one particular topic at a time, although it was quite intense and exhausting sometimes”</a:t>
            </a:r>
          </a:p>
          <a:p>
            <a:pPr algn="r">
              <a:defRPr/>
            </a:pPr>
            <a:r>
              <a:rPr lang="en-GB" sz="1050" b="1" i="1">
                <a:latin typeface="Calibri" pitchFamily="34" charset="0"/>
              </a:rPr>
              <a:t>Anja Pfeiffer</a:t>
            </a:r>
          </a:p>
        </p:txBody>
      </p:sp>
      <p:sp>
        <p:nvSpPr>
          <p:cNvPr id="52230" name="CasellaDiTesto 2">
            <a:extLst>
              <a:ext uri="{FF2B5EF4-FFF2-40B4-BE49-F238E27FC236}">
                <a16:creationId xmlns:a16="http://schemas.microsoft.com/office/drawing/2014/main" id="{14DD7CAA-AB50-4BD8-9D3E-60D0467C4985}"/>
              </a:ext>
            </a:extLst>
          </p:cNvPr>
          <p:cNvSpPr txBox="1">
            <a:spLocks noChangeArrowheads="1"/>
          </p:cNvSpPr>
          <p:nvPr/>
        </p:nvSpPr>
        <p:spPr bwMode="auto">
          <a:xfrm rot="-1440759">
            <a:off x="176213" y="2843213"/>
            <a:ext cx="2452687" cy="900112"/>
          </a:xfrm>
          <a:prstGeom prst="rect">
            <a:avLst/>
          </a:prstGeom>
          <a:noFill/>
          <a:ln w="9525">
            <a:noFill/>
            <a:miter lim="800000"/>
            <a:headEnd/>
            <a:tailEnd/>
          </a:ln>
        </p:spPr>
        <p:txBody>
          <a:bodyPr>
            <a:spAutoFit/>
          </a:bodyPr>
          <a:lstStyle/>
          <a:p>
            <a:pPr algn="just">
              <a:defRPr/>
            </a:pPr>
            <a:r>
              <a:rPr lang="en-GB" sz="1050" b="1" i="1">
                <a:latin typeface="Calibri" pitchFamily="34" charset="0"/>
              </a:rPr>
              <a:t>“Emlex is a great experiment of friendship and cultural and linguistic meetings in the large field of lexicography”</a:t>
            </a:r>
          </a:p>
          <a:p>
            <a:pPr algn="r">
              <a:defRPr/>
            </a:pPr>
            <a:r>
              <a:rPr lang="en-GB" sz="1050" b="1" i="1">
                <a:latin typeface="Calibri" pitchFamily="34" charset="0"/>
              </a:rPr>
              <a:t>Pauline Pierrot</a:t>
            </a:r>
          </a:p>
        </p:txBody>
      </p:sp>
      <p:sp>
        <p:nvSpPr>
          <p:cNvPr id="52231" name="CasellaDiTesto 7">
            <a:extLst>
              <a:ext uri="{FF2B5EF4-FFF2-40B4-BE49-F238E27FC236}">
                <a16:creationId xmlns:a16="http://schemas.microsoft.com/office/drawing/2014/main" id="{15181ECF-559A-4B04-9BE0-6B4F009B966D}"/>
              </a:ext>
            </a:extLst>
          </p:cNvPr>
          <p:cNvSpPr txBox="1">
            <a:spLocks noChangeArrowheads="1"/>
          </p:cNvSpPr>
          <p:nvPr/>
        </p:nvSpPr>
        <p:spPr bwMode="auto">
          <a:xfrm rot="-712949">
            <a:off x="6451600" y="2457450"/>
            <a:ext cx="2268538" cy="1870075"/>
          </a:xfrm>
          <a:prstGeom prst="rect">
            <a:avLst/>
          </a:prstGeom>
          <a:noFill/>
          <a:ln w="9525">
            <a:noFill/>
            <a:miter lim="800000"/>
            <a:headEnd/>
            <a:tailEnd/>
          </a:ln>
        </p:spPr>
        <p:txBody>
          <a:bodyPr>
            <a:spAutoFit/>
          </a:bodyPr>
          <a:lstStyle/>
          <a:p>
            <a:pPr algn="just">
              <a:defRPr/>
            </a:pPr>
            <a:r>
              <a:rPr lang="en-GB" sz="1050" b="1">
                <a:latin typeface="Calibri" pitchFamily="34" charset="0"/>
              </a:rPr>
              <a:t>“The European Master in Lexicography learned me a lot. It did not only bring me knowledge about Lexicography, it helps me to know me better, it makes me discover new perspectives, new beautiful landscapes and it allowed me to meet exceptional people. Thank you a lot for this semester in Budapest. It was an extraordinary experience”</a:t>
            </a:r>
          </a:p>
          <a:p>
            <a:pPr algn="r">
              <a:defRPr/>
            </a:pPr>
            <a:r>
              <a:rPr lang="en-GB" sz="1050" b="1" i="1">
                <a:latin typeface="Calibri" pitchFamily="34" charset="0"/>
              </a:rPr>
              <a:t>Amélie Daloz</a:t>
            </a:r>
          </a:p>
        </p:txBody>
      </p:sp>
      <p:sp>
        <p:nvSpPr>
          <p:cNvPr id="52232" name="CasellaDiTesto 8">
            <a:extLst>
              <a:ext uri="{FF2B5EF4-FFF2-40B4-BE49-F238E27FC236}">
                <a16:creationId xmlns:a16="http://schemas.microsoft.com/office/drawing/2014/main" id="{E3BC89E4-FB69-4924-970E-E7EBD4DE4304}"/>
              </a:ext>
            </a:extLst>
          </p:cNvPr>
          <p:cNvSpPr txBox="1">
            <a:spLocks noChangeArrowheads="1"/>
          </p:cNvSpPr>
          <p:nvPr/>
        </p:nvSpPr>
        <p:spPr bwMode="auto">
          <a:xfrm rot="-398858">
            <a:off x="698500" y="4251325"/>
            <a:ext cx="2870200" cy="1546225"/>
          </a:xfrm>
          <a:prstGeom prst="rect">
            <a:avLst/>
          </a:prstGeom>
          <a:noFill/>
          <a:ln w="9525">
            <a:noFill/>
            <a:miter lim="800000"/>
            <a:headEnd/>
            <a:tailEnd/>
          </a:ln>
        </p:spPr>
        <p:txBody>
          <a:bodyPr>
            <a:spAutoFit/>
          </a:bodyPr>
          <a:lstStyle/>
          <a:p>
            <a:pPr algn="just">
              <a:defRPr/>
            </a:pPr>
            <a:r>
              <a:rPr lang="en-GB" sz="1050" b="1" i="1">
                <a:latin typeface="Calibri" pitchFamily="34" charset="0"/>
              </a:rPr>
              <a:t>“These five months have gone quickly, but have been gorgeous and amazing! I thank all EMLex professors for encoraging me to follow my purposes and improve my skills in lexicography. Budapest has been my second home, where I met new people and friends from different countries and I will leave a piece of my heart”</a:t>
            </a:r>
          </a:p>
          <a:p>
            <a:pPr algn="just">
              <a:defRPr/>
            </a:pPr>
            <a:endParaRPr lang="en-GB" sz="1050" b="1" i="1">
              <a:latin typeface="Calibri" pitchFamily="34" charset="0"/>
            </a:endParaRPr>
          </a:p>
          <a:p>
            <a:pPr algn="r">
              <a:defRPr/>
            </a:pPr>
            <a:r>
              <a:rPr lang="en-GB" sz="1050" b="1" i="1">
                <a:latin typeface="Calibri" pitchFamily="34" charset="0"/>
              </a:rPr>
              <a:t>Flavia Monarchi</a:t>
            </a:r>
          </a:p>
        </p:txBody>
      </p:sp>
      <p:sp>
        <p:nvSpPr>
          <p:cNvPr id="52233" name="CasellaDiTesto 9">
            <a:extLst>
              <a:ext uri="{FF2B5EF4-FFF2-40B4-BE49-F238E27FC236}">
                <a16:creationId xmlns:a16="http://schemas.microsoft.com/office/drawing/2014/main" id="{4E3C9FC4-9244-4324-80B0-0D471D5D986B}"/>
              </a:ext>
            </a:extLst>
          </p:cNvPr>
          <p:cNvSpPr txBox="1">
            <a:spLocks noChangeArrowheads="1"/>
          </p:cNvSpPr>
          <p:nvPr/>
        </p:nvSpPr>
        <p:spPr bwMode="auto">
          <a:xfrm rot="-217150">
            <a:off x="3984625" y="4546600"/>
            <a:ext cx="3197225" cy="1062038"/>
          </a:xfrm>
          <a:prstGeom prst="rect">
            <a:avLst/>
          </a:prstGeom>
          <a:noFill/>
          <a:ln w="9525">
            <a:noFill/>
            <a:miter lim="800000"/>
            <a:headEnd/>
            <a:tailEnd/>
          </a:ln>
        </p:spPr>
        <p:txBody>
          <a:bodyPr>
            <a:spAutoFit/>
          </a:bodyPr>
          <a:lstStyle/>
          <a:p>
            <a:pPr algn="just">
              <a:defRPr/>
            </a:pPr>
            <a:r>
              <a:rPr lang="en-GB" sz="1050" b="1" i="1">
                <a:latin typeface="Calibri" pitchFamily="34" charset="0"/>
              </a:rPr>
              <a:t>“Travelling, meeting professors and students from different countries, learning new languages, enjoying the interesting courses about lexicography,…For me,it was a wonderful adventure”</a:t>
            </a:r>
          </a:p>
          <a:p>
            <a:pPr algn="just">
              <a:defRPr/>
            </a:pPr>
            <a:endParaRPr lang="en-GB" sz="1050" b="1" i="1">
              <a:latin typeface="Calibri" pitchFamily="34" charset="0"/>
            </a:endParaRPr>
          </a:p>
          <a:p>
            <a:pPr algn="r">
              <a:defRPr/>
            </a:pPr>
            <a:r>
              <a:rPr lang="en-GB" sz="1050" b="1" i="1">
                <a:latin typeface="Calibri" pitchFamily="34" charset="0"/>
              </a:rPr>
              <a:t>Yomna E. Abbass</a:t>
            </a:r>
          </a:p>
        </p:txBody>
      </p:sp>
      <p:sp>
        <p:nvSpPr>
          <p:cNvPr id="10251" name="Rectangle 2">
            <a:extLst>
              <a:ext uri="{FF2B5EF4-FFF2-40B4-BE49-F238E27FC236}">
                <a16:creationId xmlns:a16="http://schemas.microsoft.com/office/drawing/2014/main" id="{E4492C50-919E-4CC4-AE9B-817DA5A04DBF}"/>
              </a:ext>
            </a:extLst>
          </p:cNvPr>
          <p:cNvSpPr txBox="1">
            <a:spLocks noChangeArrowheads="1"/>
          </p:cNvSpPr>
          <p:nvPr/>
        </p:nvSpPr>
        <p:spPr bwMode="auto">
          <a:xfrm>
            <a:off x="393700" y="115888"/>
            <a:ext cx="82296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lgn="ctr">
              <a:spcBef>
                <a:spcPct val="0"/>
              </a:spcBef>
              <a:buClrTx/>
              <a:buSzTx/>
              <a:buNone/>
            </a:pPr>
            <a:r>
              <a:rPr lang="en-US" altLang="de-DE" sz="3200" b="1" dirty="0">
                <a:solidFill>
                  <a:schemeClr val="tx2"/>
                </a:solidFill>
                <a:latin typeface="Times New Roman" panose="02020603050405020304" pitchFamily="18" charset="0"/>
              </a:rPr>
              <a:t>2016</a:t>
            </a:r>
            <a:r>
              <a:rPr lang="hu-HU" altLang="de-DE" sz="3200" b="1" dirty="0">
                <a:solidFill>
                  <a:schemeClr val="tx2"/>
                </a:solidFill>
                <a:latin typeface="Times New Roman" panose="02020603050405020304" pitchFamily="18" charset="0"/>
              </a:rPr>
              <a:t>-os tavaszi szemeszter</a:t>
            </a:r>
            <a:r>
              <a:rPr lang="en-US" altLang="de-DE" sz="3200" b="1" dirty="0">
                <a:solidFill>
                  <a:schemeClr val="tx2"/>
                </a:solidFill>
                <a:latin typeface="Times New Roman" panose="02020603050405020304" pitchFamily="18" charset="0"/>
              </a:rPr>
              <a:t> Budapest</a:t>
            </a:r>
            <a:r>
              <a:rPr lang="hu-HU" altLang="de-DE" sz="3200" b="1" dirty="0">
                <a:solidFill>
                  <a:schemeClr val="tx2"/>
                </a:solidFill>
                <a:latin typeface="Times New Roman" panose="02020603050405020304" pitchFamily="18" charset="0"/>
              </a:rPr>
              <a:t>en</a:t>
            </a:r>
            <a:endParaRPr lang="de-DE" altLang="de-DE" sz="3200" dirty="0">
              <a:solidFill>
                <a:srgbClr val="FFFF00"/>
              </a:solidFill>
              <a:latin typeface="Times New Roman" panose="02020603050405020304" pitchFamily="18" charset="0"/>
            </a:endParaRPr>
          </a:p>
        </p:txBody>
      </p:sp>
      <p:sp>
        <p:nvSpPr>
          <p:cNvPr id="2" name="Textfeld 1">
            <a:extLst>
              <a:ext uri="{FF2B5EF4-FFF2-40B4-BE49-F238E27FC236}">
                <a16:creationId xmlns:a16="http://schemas.microsoft.com/office/drawing/2014/main" id="{EDE237F3-7EB5-4B2B-A0DE-159157B8B078}"/>
              </a:ext>
            </a:extLst>
          </p:cNvPr>
          <p:cNvSpPr txBox="1"/>
          <p:nvPr/>
        </p:nvSpPr>
        <p:spPr>
          <a:xfrm>
            <a:off x="2987824" y="6381328"/>
            <a:ext cx="6120680" cy="369332"/>
          </a:xfrm>
          <a:prstGeom prst="rect">
            <a:avLst/>
          </a:prstGeom>
          <a:noFill/>
        </p:spPr>
        <p:txBody>
          <a:bodyPr wrap="square" rtlCol="0">
            <a:spAutoFit/>
          </a:bodyPr>
          <a:lstStyle/>
          <a:p>
            <a:r>
              <a:rPr lang="de-DE" dirty="0">
                <a:hlinkClick r:id="rId3"/>
              </a:rPr>
              <a:t>http://www.kre.hu/btk/index.php/nemzetkozi-emlex-kepzes</a:t>
            </a:r>
            <a:endParaRPr lang="de-DE"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79413" y="44450"/>
            <a:ext cx="8585200" cy="1462088"/>
          </a:xfrm>
        </p:spPr>
        <p:txBody>
          <a:bodyPr/>
          <a:lstStyle/>
          <a:p>
            <a:pPr eaLnBrk="1" hangingPunct="1">
              <a:defRPr/>
            </a:pPr>
            <a:r>
              <a:rPr lang="hu-HU" altLang="hu-HU">
                <a:effectLst>
                  <a:outerShdw blurRad="38100" dist="38100" dir="2700000" algn="tl">
                    <a:srgbClr val="C0C0C0"/>
                  </a:outerShdw>
                </a:effectLst>
              </a:rPr>
              <a:t>Hogyan valósult meg az </a:t>
            </a:r>
            <a:r>
              <a:rPr lang="hu-HU" altLang="hu-HU" b="1">
                <a:effectLst>
                  <a:outerShdw blurRad="38100" dist="38100" dir="2700000" algn="tl">
                    <a:srgbClr val="C0C0C0"/>
                  </a:outerShdw>
                </a:effectLst>
              </a:rPr>
              <a:t>EMLex</a:t>
            </a:r>
            <a:r>
              <a:rPr lang="hu-HU" altLang="hu-HU">
                <a:effectLst>
                  <a:outerShdw blurRad="38100" dist="38100" dir="2700000" algn="tl">
                    <a:srgbClr val="C0C0C0"/>
                  </a:outerShdw>
                </a:effectLst>
              </a:rPr>
              <a:t> Magyarországon</a:t>
            </a:r>
            <a:r>
              <a:rPr lang="hu-HU" altLang="hu-HU"/>
              <a:t>?</a:t>
            </a:r>
          </a:p>
        </p:txBody>
      </p:sp>
      <p:sp>
        <p:nvSpPr>
          <p:cNvPr id="13315" name="Rectangle 3"/>
          <p:cNvSpPr>
            <a:spLocks noGrp="1" noChangeArrowheads="1"/>
          </p:cNvSpPr>
          <p:nvPr>
            <p:ph type="body" idx="1"/>
          </p:nvPr>
        </p:nvSpPr>
        <p:spPr>
          <a:xfrm>
            <a:off x="-36512" y="1556792"/>
            <a:ext cx="9289032" cy="4897438"/>
          </a:xfrm>
        </p:spPr>
        <p:txBody>
          <a:bodyPr/>
          <a:lstStyle/>
          <a:p>
            <a:pPr eaLnBrk="1" hangingPunct="1">
              <a:lnSpc>
                <a:spcPct val="80000"/>
              </a:lnSpc>
              <a:buNone/>
            </a:pPr>
            <a:r>
              <a:rPr lang="hu-HU" altLang="hu-HU" sz="2000" dirty="0"/>
              <a:t>	</a:t>
            </a:r>
            <a:r>
              <a:rPr lang="de-DE" altLang="hu-HU" sz="2000" dirty="0"/>
              <a:t>2012 – </a:t>
            </a:r>
            <a:br>
              <a:rPr lang="de-DE" altLang="hu-HU" sz="2000" dirty="0"/>
            </a:br>
            <a:r>
              <a:rPr lang="hu-HU" altLang="hu-HU" sz="2000" b="1" i="1" dirty="0"/>
              <a:t>Német nyelv, irodalom és kultúra</a:t>
            </a:r>
            <a:r>
              <a:rPr lang="hu-HU" altLang="hu-HU" sz="2000" dirty="0"/>
              <a:t> </a:t>
            </a:r>
            <a:r>
              <a:rPr lang="de-DE" altLang="hu-HU" sz="2000" dirty="0"/>
              <a:t>(</a:t>
            </a:r>
            <a:r>
              <a:rPr lang="hu-HU" altLang="hu-HU" sz="2000" dirty="0"/>
              <a:t>diszciplináris</a:t>
            </a:r>
            <a:r>
              <a:rPr lang="de-DE" altLang="hu-HU" sz="2000" dirty="0"/>
              <a:t>)</a:t>
            </a:r>
            <a:r>
              <a:rPr lang="hu-HU" altLang="hu-HU" sz="2000" dirty="0"/>
              <a:t> mesterképzés</a:t>
            </a:r>
            <a:br>
              <a:rPr lang="hu-HU" altLang="hu-HU" sz="2000" dirty="0"/>
            </a:br>
            <a:r>
              <a:rPr lang="de-DE" altLang="hu-HU" sz="2000" dirty="0"/>
              <a:t>	</a:t>
            </a:r>
            <a:r>
              <a:rPr lang="hu-HU" altLang="hu-HU" sz="2000" b="1" i="1" dirty="0"/>
              <a:t>Lexikográfia és s</a:t>
            </a:r>
            <a:r>
              <a:rPr lang="de-DE" altLang="hu-HU" sz="2000" b="1" i="1" dirty="0" err="1"/>
              <a:t>zótártudomány</a:t>
            </a:r>
            <a:r>
              <a:rPr lang="hu-HU" altLang="hu-HU" sz="2000" b="1" i="1" dirty="0"/>
              <a:t> (EMLex)</a:t>
            </a:r>
            <a:r>
              <a:rPr lang="hu-HU" altLang="hu-HU" sz="2000" b="1" dirty="0"/>
              <a:t> </a:t>
            </a:r>
            <a:r>
              <a:rPr lang="hu-HU" altLang="hu-HU" sz="2000" dirty="0"/>
              <a:t>specializáció</a:t>
            </a:r>
            <a:r>
              <a:rPr lang="de-DE" altLang="hu-HU" sz="2000" dirty="0" err="1"/>
              <a:t>jaként</a:t>
            </a:r>
            <a:r>
              <a:rPr lang="hu-HU" altLang="hu-HU" sz="2000" dirty="0"/>
              <a:t> </a:t>
            </a:r>
            <a:br>
              <a:rPr lang="hu-HU" altLang="hu-HU" sz="2000" dirty="0"/>
            </a:br>
            <a:r>
              <a:rPr lang="de-DE" altLang="hu-HU" sz="2000" dirty="0"/>
              <a:t>	</a:t>
            </a:r>
            <a:r>
              <a:rPr lang="hu-HU" altLang="hu-HU" sz="2000" b="1" dirty="0">
                <a:solidFill>
                  <a:schemeClr val="hlink"/>
                </a:solidFill>
              </a:rPr>
              <a:t>double</a:t>
            </a:r>
            <a:r>
              <a:rPr lang="hu-HU" altLang="hu-HU" sz="2000" b="1" dirty="0">
                <a:solidFill>
                  <a:srgbClr val="0000FF"/>
                </a:solidFill>
              </a:rPr>
              <a:t> </a:t>
            </a:r>
            <a:r>
              <a:rPr lang="hu-HU" altLang="hu-HU" sz="2000" b="1" dirty="0">
                <a:solidFill>
                  <a:schemeClr val="hlink"/>
                </a:solidFill>
              </a:rPr>
              <a:t>degree</a:t>
            </a:r>
            <a:r>
              <a:rPr lang="hu-HU" altLang="hu-HU" sz="2000" dirty="0"/>
              <a:t>-k (kettős diplomák) az akkreditált egyetemekkel </a:t>
            </a:r>
            <a:br>
              <a:rPr lang="hu-HU" altLang="hu-HU" sz="2000" dirty="0"/>
            </a:br>
            <a:br>
              <a:rPr lang="de-DE" altLang="hu-HU" sz="1400" dirty="0"/>
            </a:br>
            <a:r>
              <a:rPr lang="hu-HU" altLang="hu-HU" sz="1400" dirty="0"/>
              <a:t>FAU – Friedrich-Alexander Universität Erlangen/Nürnberg </a:t>
            </a:r>
            <a:br>
              <a:rPr lang="de-DE" altLang="hu-HU" sz="1400" dirty="0"/>
            </a:br>
            <a:r>
              <a:rPr lang="hu-HU" altLang="hu-HU" sz="1400" dirty="0"/>
              <a:t>USC – </a:t>
            </a:r>
            <a:r>
              <a:rPr lang="pt-PT" altLang="hu-HU" sz="1400" dirty="0"/>
              <a:t>Universidade Santiagio de Compostela</a:t>
            </a:r>
            <a:br>
              <a:rPr lang="pt-PT" altLang="hu-HU" sz="1400" dirty="0"/>
            </a:br>
            <a:r>
              <a:rPr lang="hu-HU" altLang="hu-HU" sz="1400" dirty="0"/>
              <a:t>UL – </a:t>
            </a:r>
            <a:r>
              <a:rPr lang="pt-PT" altLang="hu-HU" sz="1400" dirty="0"/>
              <a:t>Université de Lorraine</a:t>
            </a:r>
            <a:br>
              <a:rPr lang="hu-HU" altLang="hu-HU" sz="1400" dirty="0"/>
            </a:br>
            <a:r>
              <a:rPr lang="hu-HU" altLang="hu-HU" sz="1400" dirty="0"/>
              <a:t>UM</a:t>
            </a:r>
            <a:r>
              <a:rPr lang="de-DE" altLang="hu-HU" sz="1400" dirty="0" err="1"/>
              <a:t>inho</a:t>
            </a:r>
            <a:r>
              <a:rPr lang="hu-HU" altLang="hu-HU" sz="1400" dirty="0"/>
              <a:t> – Universidade do Minho</a:t>
            </a:r>
            <a:br>
              <a:rPr lang="hu-HU" altLang="hu-HU" sz="1400" dirty="0"/>
            </a:br>
            <a:r>
              <a:rPr lang="de-DE" altLang="hu-HU" sz="1400" dirty="0"/>
              <a:t>US – </a:t>
            </a:r>
            <a:r>
              <a:rPr lang="hu-HU" altLang="hu-HU" sz="1400" dirty="0"/>
              <a:t>Uniwersytet Śląski w Katowicach</a:t>
            </a:r>
            <a:br>
              <a:rPr lang="de-DE" altLang="hu-HU" sz="1800" dirty="0"/>
            </a:br>
            <a:endParaRPr lang="de-DE" altLang="hu-HU" sz="1800" dirty="0"/>
          </a:p>
          <a:p>
            <a:pPr eaLnBrk="1" hangingPunct="1">
              <a:lnSpc>
                <a:spcPct val="80000"/>
              </a:lnSpc>
              <a:buNone/>
            </a:pPr>
            <a:r>
              <a:rPr lang="de-DE" altLang="hu-HU" sz="1800" dirty="0"/>
              <a:t>	</a:t>
            </a:r>
            <a:r>
              <a:rPr lang="de-DE" altLang="hu-HU" sz="2000" dirty="0"/>
              <a:t>2019 </a:t>
            </a:r>
          </a:p>
          <a:p>
            <a:pPr eaLnBrk="1" hangingPunct="1">
              <a:lnSpc>
                <a:spcPct val="80000"/>
              </a:lnSpc>
              <a:buNone/>
            </a:pPr>
            <a:r>
              <a:rPr lang="de-DE" altLang="hu-HU" sz="2000" dirty="0"/>
              <a:t>	- E</a:t>
            </a:r>
            <a:r>
              <a:rPr lang="hu-HU" altLang="hu-HU" sz="2000" dirty="0"/>
              <a:t>MLex-EMJMD k</a:t>
            </a:r>
            <a:r>
              <a:rPr lang="de-DE" altLang="hu-HU" sz="2000" dirty="0" err="1"/>
              <a:t>onzorciumi</a:t>
            </a:r>
            <a:r>
              <a:rPr lang="de-DE" altLang="hu-HU" sz="2000" dirty="0"/>
              <a:t> </a:t>
            </a:r>
            <a:r>
              <a:rPr lang="de-DE" altLang="hu-HU" sz="2000" dirty="0" err="1"/>
              <a:t>joint-degree-szerz</a:t>
            </a:r>
            <a:r>
              <a:rPr lang="hu-HU" altLang="hu-HU" sz="2000" dirty="0"/>
              <a:t>ődés</a:t>
            </a:r>
            <a:endParaRPr lang="de-DE" altLang="hu-HU" sz="2000" b="1" i="1" dirty="0"/>
          </a:p>
          <a:p>
            <a:pPr eaLnBrk="1" hangingPunct="1">
              <a:lnSpc>
                <a:spcPct val="80000"/>
              </a:lnSpc>
              <a:buNone/>
            </a:pPr>
            <a:r>
              <a:rPr lang="de-DE" altLang="hu-HU" sz="2000" b="1" i="1" dirty="0"/>
              <a:t>	</a:t>
            </a:r>
            <a:r>
              <a:rPr lang="de-DE" altLang="hu-HU" sz="2000" dirty="0"/>
              <a:t>- </a:t>
            </a:r>
            <a:r>
              <a:rPr lang="hu-HU" altLang="hu-HU" sz="2000" dirty="0"/>
              <a:t>sikeres </a:t>
            </a:r>
            <a:r>
              <a:rPr lang="de-DE" altLang="hu-HU" sz="2000" dirty="0"/>
              <a:t>MAB-a</a:t>
            </a:r>
            <a:r>
              <a:rPr lang="hu-HU" altLang="hu-HU" sz="2000" dirty="0"/>
              <a:t>kkreditáció</a:t>
            </a:r>
            <a:endParaRPr lang="hu-HU" altLang="hu-HU" sz="2400" b="1" i="1" dirty="0">
              <a:effectLst>
                <a:outerShdw blurRad="38100" dist="38100" dir="2700000" algn="tl">
                  <a:srgbClr val="C0C0C0"/>
                </a:outerShdw>
              </a:effectLst>
            </a:endParaRPr>
          </a:p>
          <a:p>
            <a:pPr eaLnBrk="1" hangingPunct="1">
              <a:lnSpc>
                <a:spcPct val="80000"/>
              </a:lnSpc>
              <a:buNone/>
            </a:pPr>
            <a:r>
              <a:rPr lang="de-DE" altLang="hu-HU" sz="2000" dirty="0"/>
              <a:t>	</a:t>
            </a:r>
            <a:br>
              <a:rPr lang="de-DE" altLang="hu-HU" sz="2000" dirty="0"/>
            </a:br>
            <a:r>
              <a:rPr lang="de-DE" altLang="hu-HU" sz="2000" dirty="0"/>
              <a:t>2020 – </a:t>
            </a:r>
            <a:endParaRPr lang="hu-HU" altLang="hu-HU" sz="2000" dirty="0"/>
          </a:p>
          <a:p>
            <a:pPr eaLnBrk="1" hangingPunct="1">
              <a:lnSpc>
                <a:spcPct val="80000"/>
              </a:lnSpc>
              <a:spcAft>
                <a:spcPts val="0"/>
              </a:spcAft>
              <a:buNone/>
            </a:pPr>
            <a:r>
              <a:rPr lang="hu-HU" altLang="hu-HU" sz="1800" b="1" dirty="0">
                <a:sym typeface="Symbol" panose="05050102010706020507" pitchFamily="18" charset="2"/>
              </a:rPr>
              <a:t>	</a:t>
            </a:r>
            <a:r>
              <a:rPr lang="de-DE" altLang="hu-HU" sz="2000" b="1" i="1" dirty="0" err="1">
                <a:sym typeface="Symbol" panose="05050102010706020507" pitchFamily="18" charset="2"/>
              </a:rPr>
              <a:t>Európai</a:t>
            </a:r>
            <a:r>
              <a:rPr lang="de-DE" altLang="hu-HU" sz="2000" b="1" i="1" dirty="0">
                <a:sym typeface="Symbol" panose="05050102010706020507" pitchFamily="18" charset="2"/>
              </a:rPr>
              <a:t> </a:t>
            </a:r>
            <a:r>
              <a:rPr lang="de-DE" altLang="hu-HU" sz="2000" b="1" i="1" dirty="0" err="1">
                <a:sym typeface="Symbol" panose="05050102010706020507" pitchFamily="18" charset="2"/>
              </a:rPr>
              <a:t>lexikográfia</a:t>
            </a:r>
            <a:r>
              <a:rPr lang="de-DE" altLang="hu-HU" sz="2000" b="1" i="1" dirty="0">
                <a:sym typeface="Symbol" panose="05050102010706020507" pitchFamily="18" charset="2"/>
              </a:rPr>
              <a:t> </a:t>
            </a:r>
            <a:r>
              <a:rPr lang="de-DE" altLang="hu-HU" sz="2000" b="1" i="1" dirty="0" err="1">
                <a:sym typeface="Symbol" panose="05050102010706020507" pitchFamily="18" charset="2"/>
              </a:rPr>
              <a:t>mesterképzés</a:t>
            </a:r>
            <a:r>
              <a:rPr lang="hu-HU" altLang="hu-HU" sz="2000" dirty="0"/>
              <a:t> </a:t>
            </a:r>
            <a:r>
              <a:rPr lang="de-DE" altLang="hu-HU" sz="2000" dirty="0" err="1"/>
              <a:t>önálló</a:t>
            </a:r>
            <a:r>
              <a:rPr lang="de-DE" altLang="hu-HU" sz="2000" dirty="0"/>
              <a:t> </a:t>
            </a:r>
            <a:r>
              <a:rPr lang="de-DE" altLang="hu-HU" sz="2000" dirty="0" err="1"/>
              <a:t>nemzetközi</a:t>
            </a:r>
            <a:r>
              <a:rPr lang="hu-HU" altLang="hu-HU" sz="2000" dirty="0"/>
              <a:t> mesterképzés</a:t>
            </a:r>
            <a:r>
              <a:rPr lang="de-DE" altLang="hu-HU" sz="2000" dirty="0" err="1"/>
              <a:t>ként</a:t>
            </a:r>
            <a:br>
              <a:rPr lang="de-DE" altLang="hu-HU" sz="2000" b="1" dirty="0">
                <a:sym typeface="Symbol" panose="05050102010706020507" pitchFamily="18" charset="2"/>
              </a:rPr>
            </a:br>
            <a:r>
              <a:rPr lang="de-DE" altLang="hu-HU" sz="2000" b="1" dirty="0">
                <a:sym typeface="Symbol" panose="05050102010706020507" pitchFamily="18" charset="2"/>
              </a:rPr>
              <a:t>	</a:t>
            </a:r>
            <a:r>
              <a:rPr lang="hu-HU" altLang="hu-HU" sz="2000" b="1" dirty="0">
                <a:solidFill>
                  <a:schemeClr val="tx2"/>
                </a:solidFill>
                <a:effectLst>
                  <a:outerShdw blurRad="38100" dist="38100" dir="2700000" algn="tl">
                    <a:srgbClr val="C0C0C0"/>
                  </a:outerShdw>
                </a:effectLst>
                <a:sym typeface="Symbol" panose="05050102010706020507" pitchFamily="18" charset="2"/>
              </a:rPr>
              <a:t></a:t>
            </a:r>
            <a:r>
              <a:rPr lang="hu-HU" altLang="hu-HU" sz="2000" dirty="0"/>
              <a:t>  </a:t>
            </a:r>
            <a:r>
              <a:rPr lang="hu-HU" altLang="hu-HU" sz="2000" b="1" dirty="0">
                <a:solidFill>
                  <a:schemeClr val="hlink"/>
                </a:solidFill>
                <a:effectLst>
                  <a:outerShdw blurRad="38100" dist="38100" dir="2700000" algn="tl">
                    <a:srgbClr val="C0C0C0"/>
                  </a:outerShdw>
                </a:effectLst>
              </a:rPr>
              <a:t>joint degree</a:t>
            </a:r>
            <a:r>
              <a:rPr lang="de-DE" altLang="hu-HU" sz="2000" b="1" dirty="0">
                <a:solidFill>
                  <a:schemeClr val="hlink"/>
                </a:solidFill>
                <a:effectLst>
                  <a:outerShdw blurRad="38100" dist="38100" dir="2700000" algn="tl">
                    <a:srgbClr val="C0C0C0"/>
                  </a:outerShdw>
                </a:effectLst>
              </a:rPr>
              <a:t> </a:t>
            </a:r>
            <a:r>
              <a:rPr lang="hu-HU" altLang="hu-HU" sz="2000" dirty="0"/>
              <a:t>(k</a:t>
            </a:r>
            <a:r>
              <a:rPr lang="de-DE" altLang="hu-HU" sz="2000" dirty="0" err="1"/>
              <a:t>özö</a:t>
            </a:r>
            <a:r>
              <a:rPr lang="hu-HU" altLang="hu-HU" sz="2000" dirty="0"/>
              <a:t>s diplom</a:t>
            </a:r>
            <a:r>
              <a:rPr lang="de-DE" altLang="hu-HU" sz="2000" dirty="0"/>
              <a:t>a</a:t>
            </a:r>
            <a:r>
              <a:rPr lang="hu-HU" altLang="hu-HU" sz="2000" dirty="0"/>
              <a:t>) </a:t>
            </a:r>
            <a:br>
              <a:rPr lang="hu-HU" altLang="hu-HU" sz="2000" b="1" dirty="0">
                <a:solidFill>
                  <a:schemeClr val="hlink"/>
                </a:solidFill>
                <a:effectLst>
                  <a:outerShdw blurRad="38100" dist="38100" dir="2700000" algn="tl">
                    <a:srgbClr val="C0C0C0"/>
                  </a:outerShdw>
                </a:effectLst>
              </a:rPr>
            </a:br>
            <a:br>
              <a:rPr lang="de-DE" altLang="hu-HU" sz="2000" b="1" dirty="0">
                <a:solidFill>
                  <a:schemeClr val="hlink"/>
                </a:solidFill>
                <a:effectLst>
                  <a:outerShdw blurRad="38100" dist="38100" dir="2700000" algn="tl">
                    <a:srgbClr val="C0C0C0"/>
                  </a:outerShdw>
                </a:effectLst>
              </a:rPr>
            </a:br>
            <a:r>
              <a:rPr lang="de-DE" altLang="hu-HU" sz="2000" b="1" dirty="0">
                <a:solidFill>
                  <a:schemeClr val="hlink"/>
                </a:solidFill>
                <a:effectLst>
                  <a:outerShdw blurRad="38100" dist="38100" dir="2700000" algn="tl">
                    <a:srgbClr val="C0C0C0"/>
                  </a:outerShdw>
                </a:effectLst>
              </a:rPr>
              <a:t>ERASMUS+: </a:t>
            </a:r>
            <a:r>
              <a:rPr lang="hu-HU" altLang="hu-HU" sz="2000" b="1" dirty="0">
                <a:solidFill>
                  <a:schemeClr val="hlink"/>
                </a:solidFill>
                <a:effectLst>
                  <a:outerShdw blurRad="38100" dist="38100" dir="2700000" algn="tl">
                    <a:srgbClr val="C0C0C0"/>
                  </a:outerShdw>
                </a:effectLst>
                <a:hlinkClick r:id="rId2"/>
              </a:rPr>
              <a:t>Erasmus Mundus Joint Master Degree </a:t>
            </a:r>
            <a:r>
              <a:rPr lang="hu-HU" altLang="hu-HU" sz="2000" b="1" dirty="0">
                <a:solidFill>
                  <a:schemeClr val="hlink"/>
                </a:solidFill>
                <a:effectLst>
                  <a:outerShdw blurRad="38100" dist="38100" dir="2700000" algn="tl">
                    <a:srgbClr val="C0C0C0"/>
                  </a:outerShdw>
                </a:effectLst>
              </a:rPr>
              <a:t>(EMJMD)</a:t>
            </a:r>
            <a:br>
              <a:rPr lang="hu-HU" altLang="hu-HU" sz="2000" b="1" dirty="0">
                <a:solidFill>
                  <a:schemeClr val="hlink"/>
                </a:solidFill>
                <a:effectLst>
                  <a:outerShdw blurRad="38100" dist="38100" dir="2700000" algn="tl">
                    <a:srgbClr val="C0C0C0"/>
                  </a:outerShdw>
                </a:effectLst>
              </a:rPr>
            </a:br>
            <a:br>
              <a:rPr lang="de-DE" altLang="hu-HU" sz="1400" b="1" dirty="0">
                <a:solidFill>
                  <a:schemeClr val="hlink"/>
                </a:solidFill>
                <a:effectLst>
                  <a:outerShdw blurRad="38100" dist="38100" dir="2700000" algn="tl">
                    <a:srgbClr val="C0C0C0"/>
                  </a:outerShdw>
                </a:effectLst>
              </a:rPr>
            </a:br>
            <a:r>
              <a:rPr lang="de-DE" altLang="hu-HU" sz="1400" b="1" dirty="0">
                <a:effectLst>
                  <a:outerShdw blurRad="38100" dist="38100" dir="2700000" algn="tl">
                    <a:srgbClr val="C0C0C0"/>
                  </a:outerShdw>
                </a:effectLst>
              </a:rPr>
              <a:t>1. </a:t>
            </a:r>
            <a:r>
              <a:rPr lang="de-DE" altLang="hu-HU" sz="1400" b="1" dirty="0" err="1">
                <a:effectLst>
                  <a:outerShdw blurRad="38100" dist="38100" dir="2700000" algn="tl">
                    <a:srgbClr val="C0C0C0"/>
                  </a:outerShdw>
                </a:effectLst>
              </a:rPr>
              <a:t>ciklus</a:t>
            </a:r>
            <a:r>
              <a:rPr lang="de-DE" altLang="hu-HU" sz="1400" b="1" dirty="0">
                <a:effectLst>
                  <a:outerShdw blurRad="38100" dist="38100" dir="2700000" algn="tl">
                    <a:srgbClr val="C0C0C0"/>
                  </a:outerShdw>
                </a:effectLst>
              </a:rPr>
              <a:t>: </a:t>
            </a:r>
            <a:r>
              <a:rPr lang="hu-HU" altLang="hu-HU" sz="1400" b="1" dirty="0">
                <a:effectLst>
                  <a:outerShdw blurRad="38100" dist="38100" dir="2700000" algn="tl">
                    <a:srgbClr val="C0C0C0"/>
                  </a:outerShdw>
                </a:effectLst>
              </a:rPr>
              <a:t>2015-2019</a:t>
            </a:r>
          </a:p>
          <a:p>
            <a:pPr eaLnBrk="1" hangingPunct="1">
              <a:lnSpc>
                <a:spcPct val="80000"/>
              </a:lnSpc>
              <a:spcAft>
                <a:spcPts val="0"/>
              </a:spcAft>
              <a:buFont typeface="Wingdings" panose="05000000000000000000" pitchFamily="2" charset="2"/>
              <a:buNone/>
            </a:pPr>
            <a:r>
              <a:rPr lang="de-DE" altLang="hu-HU" sz="1400" b="1" dirty="0">
                <a:effectLst>
                  <a:outerShdw blurRad="38100" dist="38100" dir="2700000" algn="tl">
                    <a:srgbClr val="C0C0C0"/>
                  </a:outerShdw>
                </a:effectLst>
              </a:rPr>
              <a:t>	2. </a:t>
            </a:r>
            <a:r>
              <a:rPr lang="de-DE" altLang="hu-HU" sz="1400" b="1" dirty="0" err="1">
                <a:effectLst>
                  <a:outerShdw blurRad="38100" dist="38100" dir="2700000" algn="tl">
                    <a:srgbClr val="C0C0C0"/>
                  </a:outerShdw>
                </a:effectLst>
              </a:rPr>
              <a:t>ciklus</a:t>
            </a:r>
            <a:r>
              <a:rPr lang="de-DE" altLang="hu-HU" sz="1400" b="1" dirty="0">
                <a:effectLst>
                  <a:outerShdw blurRad="38100" dist="38100" dir="2700000" algn="tl">
                    <a:srgbClr val="C0C0C0"/>
                  </a:outerShdw>
                </a:effectLst>
              </a:rPr>
              <a:t>: </a:t>
            </a:r>
            <a:r>
              <a:rPr lang="hu-HU" altLang="hu-HU" sz="1400" b="1" dirty="0">
                <a:effectLst>
                  <a:outerShdw blurRad="38100" dist="38100" dir="2700000" algn="tl">
                    <a:srgbClr val="C0C0C0"/>
                  </a:outerShdw>
                </a:effectLst>
              </a:rPr>
              <a:t>20</a:t>
            </a:r>
            <a:r>
              <a:rPr lang="de-DE" altLang="hu-HU" sz="1400" b="1" dirty="0">
                <a:effectLst>
                  <a:outerShdw blurRad="38100" dist="38100" dir="2700000" algn="tl">
                    <a:srgbClr val="C0C0C0"/>
                  </a:outerShdw>
                </a:effectLst>
              </a:rPr>
              <a:t>20</a:t>
            </a:r>
            <a:r>
              <a:rPr lang="hu-HU" altLang="hu-HU" sz="1400" b="1" dirty="0">
                <a:effectLst>
                  <a:outerShdw blurRad="38100" dist="38100" dir="2700000" algn="tl">
                    <a:srgbClr val="C0C0C0"/>
                  </a:outerShdw>
                </a:effectLst>
              </a:rPr>
              <a:t>-202</a:t>
            </a:r>
            <a:r>
              <a:rPr lang="de-DE" altLang="hu-HU" sz="1400" b="1" dirty="0">
                <a:effectLst>
                  <a:outerShdw blurRad="38100" dist="38100" dir="2700000" algn="tl">
                    <a:srgbClr val="C0C0C0"/>
                  </a:outerShdw>
                </a:effectLst>
              </a:rPr>
              <a:t>4</a:t>
            </a:r>
            <a:r>
              <a:rPr lang="de-DE" altLang="hu-HU" sz="1400" b="1" dirty="0">
                <a:solidFill>
                  <a:schemeClr val="hlink"/>
                </a:solidFill>
                <a:effectLst>
                  <a:outerShdw blurRad="38100" dist="38100" dir="2700000" algn="tl">
                    <a:srgbClr val="C0C0C0"/>
                  </a:outerShdw>
                </a:effectLst>
              </a:rPr>
              <a:t> </a:t>
            </a:r>
            <a:endParaRPr lang="hu-HU" altLang="hu-HU"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2000"/>
                                        <p:tgtEl>
                                          <p:spTgt spid="1331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2000"/>
                                        <p:tgtEl>
                                          <p:spTgt spid="1331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fade">
                                      <p:cBhvr>
                                        <p:cTn id="18" dur="2000"/>
                                        <p:tgtEl>
                                          <p:spTgt spid="1331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fade">
                                      <p:cBhvr>
                                        <p:cTn id="23" dur="2000"/>
                                        <p:tgtEl>
                                          <p:spTgt spid="1331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315">
                                            <p:txEl>
                                              <p:pRg st="5" end="5"/>
                                            </p:txEl>
                                          </p:spTgt>
                                        </p:tgtEl>
                                        <p:attrNameLst>
                                          <p:attrName>style.visibility</p:attrName>
                                        </p:attrNameLst>
                                      </p:cBhvr>
                                      <p:to>
                                        <p:strVal val="visible"/>
                                      </p:to>
                                    </p:set>
                                    <p:animEffect transition="in" filter="fade">
                                      <p:cBhvr>
                                        <p:cTn id="28" dur="2000"/>
                                        <p:tgtEl>
                                          <p:spTgt spid="13315">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animEffect transition="in" filter="fade">
                                      <p:cBhvr>
                                        <p:cTn id="31" dur="20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9FEF4EC-517A-4AA5-B1C6-8C531D6151B0}"/>
              </a:ext>
            </a:extLst>
          </p:cNvPr>
          <p:cNvSpPr>
            <a:spLocks noGrp="1" noChangeArrowheads="1"/>
          </p:cNvSpPr>
          <p:nvPr>
            <p:ph type="title"/>
          </p:nvPr>
        </p:nvSpPr>
        <p:spPr>
          <a:xfrm>
            <a:off x="342900" y="620688"/>
            <a:ext cx="8801100" cy="703287"/>
          </a:xfrm>
        </p:spPr>
        <p:txBody>
          <a:bodyPr/>
          <a:lstStyle/>
          <a:p>
            <a:r>
              <a:rPr lang="en-US" altLang="de-DE" sz="3200" b="1" dirty="0"/>
              <a:t>E</a:t>
            </a:r>
            <a:r>
              <a:rPr lang="hu-HU" altLang="de-DE" sz="3200" b="1" dirty="0"/>
              <a:t>lső</a:t>
            </a:r>
            <a:r>
              <a:rPr lang="en-US" altLang="de-DE" sz="3200" b="1" dirty="0"/>
              <a:t> EMJMD-</a:t>
            </a:r>
            <a:r>
              <a:rPr lang="en-US" altLang="de-DE" sz="3200" b="1" dirty="0" err="1"/>
              <a:t>EMLex</a:t>
            </a:r>
            <a:r>
              <a:rPr lang="en-US" altLang="de-DE" sz="3200" b="1" dirty="0"/>
              <a:t>-</a:t>
            </a:r>
            <a:r>
              <a:rPr lang="hu-HU" altLang="de-DE" sz="3200" b="1" dirty="0"/>
              <a:t>évfolyam</a:t>
            </a:r>
            <a:r>
              <a:rPr lang="de-DE" altLang="de-DE" sz="3200" b="1" dirty="0"/>
              <a:t>, </a:t>
            </a:r>
            <a:r>
              <a:rPr lang="en-US" altLang="de-DE" sz="3200" b="1" dirty="0"/>
              <a:t>Katowice (2017)</a:t>
            </a:r>
            <a:endParaRPr lang="de-DE" altLang="de-DE" sz="3200" dirty="0">
              <a:solidFill>
                <a:srgbClr val="FFFF00"/>
              </a:solidFill>
            </a:endParaRPr>
          </a:p>
        </p:txBody>
      </p:sp>
      <p:sp>
        <p:nvSpPr>
          <p:cNvPr id="11267" name="Rectangle 3">
            <a:extLst>
              <a:ext uri="{FF2B5EF4-FFF2-40B4-BE49-F238E27FC236}">
                <a16:creationId xmlns:a16="http://schemas.microsoft.com/office/drawing/2014/main" id="{33C3766E-3899-43E9-A497-522B9EBB876D}"/>
              </a:ext>
            </a:extLst>
          </p:cNvPr>
          <p:cNvSpPr>
            <a:spLocks noGrp="1" noChangeArrowheads="1"/>
          </p:cNvSpPr>
          <p:nvPr>
            <p:ph type="body" idx="1"/>
          </p:nvPr>
        </p:nvSpPr>
        <p:spPr>
          <a:xfrm>
            <a:off x="125413" y="1484313"/>
            <a:ext cx="8893175" cy="5222875"/>
          </a:xfrm>
        </p:spPr>
        <p:txBody>
          <a:bodyPr/>
          <a:lstStyle/>
          <a:p>
            <a:pPr>
              <a:lnSpc>
                <a:spcPct val="90000"/>
              </a:lnSpc>
              <a:buFont typeface="Wingdings" panose="05000000000000000000" pitchFamily="2" charset="2"/>
              <a:buNone/>
              <a:tabLst>
                <a:tab pos="625475" algn="l"/>
              </a:tabLst>
            </a:pPr>
            <a:endParaRPr lang="en-US" altLang="de-DE" sz="2000" dirty="0"/>
          </a:p>
          <a:p>
            <a:pPr>
              <a:lnSpc>
                <a:spcPct val="90000"/>
              </a:lnSpc>
              <a:buFont typeface="Wingdings" panose="05000000000000000000" pitchFamily="2" charset="2"/>
              <a:buNone/>
              <a:tabLst>
                <a:tab pos="625475" algn="l"/>
              </a:tabLst>
            </a:pPr>
            <a:r>
              <a:rPr lang="en-US" altLang="de-DE" sz="2000" dirty="0"/>
              <a:t>	</a:t>
            </a:r>
            <a:r>
              <a:rPr lang="en-US" altLang="de-DE" dirty="0">
                <a:latin typeface="Freestyle Script" panose="030804020302050B0404" pitchFamily="66" charset="0"/>
              </a:rPr>
              <a:t>“The semester in Katowice in my opinion can best be described as an excellent international learning experience, about lexicography first and foremost, but also with opportunities to enhance communication skills in various languages, including Polish, and the feeling of studying in an interesting and dynamic city.”</a:t>
            </a:r>
          </a:p>
          <a:p>
            <a:pPr>
              <a:lnSpc>
                <a:spcPct val="90000"/>
              </a:lnSpc>
              <a:buFont typeface="Wingdings" panose="05000000000000000000" pitchFamily="2" charset="2"/>
              <a:buNone/>
              <a:tabLst>
                <a:tab pos="625475" algn="l"/>
              </a:tabLst>
            </a:pPr>
            <a:br>
              <a:rPr lang="en-US" altLang="de-DE" sz="2000" dirty="0"/>
            </a:br>
            <a:r>
              <a:rPr lang="it-IT" altLang="de-DE" sz="2000" dirty="0">
                <a:solidFill>
                  <a:schemeClr val="tx2"/>
                </a:solidFill>
              </a:rPr>
              <a:t>Martina </a:t>
            </a:r>
            <a:r>
              <a:rPr lang="it-IT" altLang="de-DE" sz="2000" dirty="0" err="1">
                <a:solidFill>
                  <a:schemeClr val="tx2"/>
                </a:solidFill>
              </a:rPr>
              <a:t>Forstner</a:t>
            </a:r>
            <a:r>
              <a:rPr lang="it-IT" altLang="de-DE" sz="2000" dirty="0">
                <a:solidFill>
                  <a:schemeClr val="tx2"/>
                </a:solidFill>
              </a:rPr>
              <a:t>, </a:t>
            </a:r>
            <a:r>
              <a:rPr lang="en-US" altLang="de-DE" sz="2000" dirty="0">
                <a:solidFill>
                  <a:schemeClr val="tx2"/>
                </a:solidFill>
              </a:rPr>
              <a:t> Erasmus Mundus </a:t>
            </a:r>
            <a:r>
              <a:rPr lang="hu-HU" altLang="de-DE" sz="2000" dirty="0">
                <a:solidFill>
                  <a:schemeClr val="tx2"/>
                </a:solidFill>
              </a:rPr>
              <a:t>ösztöndíjas</a:t>
            </a:r>
            <a:r>
              <a:rPr lang="en-US" altLang="de-DE" sz="2000" dirty="0">
                <a:solidFill>
                  <a:schemeClr val="tx2"/>
                </a:solidFill>
              </a:rPr>
              <a:t> </a:t>
            </a:r>
            <a:r>
              <a:rPr lang="it-IT" altLang="de-DE" sz="2000" dirty="0" err="1">
                <a:solidFill>
                  <a:schemeClr val="tx2"/>
                </a:solidFill>
              </a:rPr>
              <a:t>Aus</a:t>
            </a:r>
            <a:r>
              <a:rPr lang="hu-HU" altLang="de-DE" sz="2000" dirty="0">
                <a:solidFill>
                  <a:schemeClr val="tx2"/>
                </a:solidFill>
              </a:rPr>
              <a:t>z</a:t>
            </a:r>
            <a:r>
              <a:rPr lang="it-IT" altLang="de-DE" sz="2000" dirty="0" err="1">
                <a:solidFill>
                  <a:schemeClr val="tx2"/>
                </a:solidFill>
              </a:rPr>
              <a:t>tr</a:t>
            </a:r>
            <a:r>
              <a:rPr lang="hu-HU" altLang="de-DE" sz="2000" dirty="0">
                <a:solidFill>
                  <a:schemeClr val="tx2"/>
                </a:solidFill>
              </a:rPr>
              <a:t>iából</a:t>
            </a:r>
            <a:r>
              <a:rPr lang="it-IT" altLang="de-DE" sz="2000" dirty="0">
                <a:solidFill>
                  <a:schemeClr val="tx2"/>
                </a:solidFill>
              </a:rPr>
              <a:t>, </a:t>
            </a:r>
            <a:br>
              <a:rPr lang="hu-HU" altLang="de-DE" sz="2000" dirty="0">
                <a:solidFill>
                  <a:schemeClr val="tx2"/>
                </a:solidFill>
              </a:rPr>
            </a:br>
            <a:r>
              <a:rPr lang="hu-HU" altLang="de-DE" sz="2000" dirty="0">
                <a:solidFill>
                  <a:schemeClr val="tx2"/>
                </a:solidFill>
              </a:rPr>
              <a:t>tanulmányokat folytatott </a:t>
            </a:r>
            <a:r>
              <a:rPr lang="it-IT" altLang="de-DE" sz="2000" dirty="0" err="1">
                <a:solidFill>
                  <a:schemeClr val="tx2"/>
                </a:solidFill>
              </a:rPr>
              <a:t>Span</a:t>
            </a:r>
            <a:r>
              <a:rPr lang="hu-HU" altLang="de-DE" sz="2000" dirty="0">
                <a:solidFill>
                  <a:schemeClr val="tx2"/>
                </a:solidFill>
              </a:rPr>
              <a:t>yolországban</a:t>
            </a:r>
            <a:r>
              <a:rPr lang="it-IT" altLang="de-DE" sz="2000" dirty="0">
                <a:solidFill>
                  <a:schemeClr val="tx2"/>
                </a:solidFill>
              </a:rPr>
              <a:t>, </a:t>
            </a:r>
            <a:r>
              <a:rPr lang="hu-HU" altLang="de-DE" sz="2000" dirty="0">
                <a:solidFill>
                  <a:schemeClr val="tx2"/>
                </a:solidFill>
              </a:rPr>
              <a:t>Lengyelországban és Németországban</a:t>
            </a:r>
            <a:br>
              <a:rPr lang="hu-HU" altLang="de-DE" sz="2000" dirty="0">
                <a:solidFill>
                  <a:schemeClr val="tx2"/>
                </a:solidFill>
              </a:rPr>
            </a:br>
            <a:br>
              <a:rPr lang="hu-HU" altLang="de-DE" sz="2000" dirty="0">
                <a:solidFill>
                  <a:schemeClr val="tx2"/>
                </a:solidFill>
              </a:rPr>
            </a:br>
            <a:br>
              <a:rPr lang="hu-HU" altLang="de-DE" sz="2000" dirty="0">
                <a:solidFill>
                  <a:schemeClr val="tx2"/>
                </a:solidFill>
              </a:rPr>
            </a:br>
            <a:br>
              <a:rPr lang="hu-HU" altLang="de-DE" sz="2000" dirty="0">
                <a:solidFill>
                  <a:schemeClr val="tx2"/>
                </a:solidFill>
              </a:rPr>
            </a:br>
            <a:r>
              <a:rPr lang="hu-HU" altLang="de-DE" sz="2000" dirty="0">
                <a:solidFill>
                  <a:schemeClr val="tx2"/>
                </a:solidFill>
                <a:hlinkClick r:id="rId2"/>
              </a:rPr>
              <a:t>1. EMJMD-EMLex-évfolyam - videó</a:t>
            </a:r>
            <a:br>
              <a:rPr lang="hu-HU" altLang="de-DE" sz="2000" dirty="0">
                <a:solidFill>
                  <a:schemeClr val="tx2"/>
                </a:solidFill>
              </a:rPr>
            </a:br>
            <a:endParaRPr lang="de-DE" altLang="de-DE" sz="2000" dirty="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hu-HU" altLang="hu-HU" sz="4000" b="1" dirty="0">
                <a:effectLst>
                  <a:outerShdw blurRad="38100" dist="38100" dir="2700000" algn="tl">
                    <a:srgbClr val="C0C0C0"/>
                  </a:outerShdw>
                </a:effectLst>
              </a:rPr>
              <a:t>Hogyan lehet jelentkezni az EMLex-re?</a:t>
            </a:r>
            <a:endParaRPr lang="de-DE" altLang="hu-HU" sz="4000" b="1" dirty="0">
              <a:effectLst>
                <a:outerShdw blurRad="38100" dist="38100" dir="2700000" algn="tl">
                  <a:srgbClr val="C0C0C0"/>
                </a:outerShdw>
              </a:effectLst>
            </a:endParaRPr>
          </a:p>
        </p:txBody>
      </p:sp>
      <p:sp>
        <p:nvSpPr>
          <p:cNvPr id="13315" name="Rectangle 3"/>
          <p:cNvSpPr>
            <a:spLocks noGrp="1" noChangeArrowheads="1"/>
          </p:cNvSpPr>
          <p:nvPr>
            <p:ph type="body" idx="1"/>
          </p:nvPr>
        </p:nvSpPr>
        <p:spPr>
          <a:xfrm>
            <a:off x="457200" y="1655763"/>
            <a:ext cx="8229600" cy="5373687"/>
          </a:xfrm>
        </p:spPr>
        <p:txBody>
          <a:bodyPr/>
          <a:lstStyle/>
          <a:p>
            <a:pPr eaLnBrk="1" hangingPunct="1">
              <a:lnSpc>
                <a:spcPct val="80000"/>
              </a:lnSpc>
              <a:buFont typeface="Wingdings" panose="05000000000000000000" pitchFamily="2" charset="2"/>
              <a:buNone/>
            </a:pPr>
            <a:r>
              <a:rPr lang="hu-HU" altLang="hu-HU" sz="1800" b="1" dirty="0"/>
              <a:t>RÉSZLETES </a:t>
            </a:r>
            <a:r>
              <a:rPr lang="de-DE" altLang="hu-HU" sz="1800" b="1" dirty="0"/>
              <a:t>INFORM</a:t>
            </a:r>
            <a:r>
              <a:rPr lang="hu-HU" altLang="hu-HU" sz="1800" b="1" dirty="0"/>
              <a:t>ÁCIÓK: </a:t>
            </a:r>
            <a:r>
              <a:rPr lang="de-DE" altLang="hu-HU" sz="1800" b="1" dirty="0" err="1">
                <a:hlinkClick r:id="rId2"/>
              </a:rPr>
              <a:t>EMLex-honlap</a:t>
            </a:r>
            <a:br>
              <a:rPr lang="de-DE" altLang="hu-HU" sz="1800" b="1" dirty="0"/>
            </a:br>
            <a:br>
              <a:rPr lang="hu-HU" altLang="hu-HU" sz="1800" b="1" dirty="0"/>
            </a:br>
            <a:endParaRPr lang="de-DE" altLang="hu-HU" sz="1800" b="1" dirty="0"/>
          </a:p>
          <a:p>
            <a:pPr eaLnBrk="1" hangingPunct="1">
              <a:lnSpc>
                <a:spcPct val="80000"/>
              </a:lnSpc>
              <a:buFont typeface="Wingdings" panose="05000000000000000000" pitchFamily="2" charset="2"/>
              <a:buNone/>
            </a:pPr>
            <a:r>
              <a:rPr lang="hu-HU" altLang="hu-HU" sz="1800" b="1" dirty="0"/>
              <a:t>ELŐFELTÉTELEK</a:t>
            </a:r>
            <a:br>
              <a:rPr lang="hu-HU" altLang="hu-HU" sz="1800" b="1" dirty="0"/>
            </a:br>
            <a:endParaRPr lang="hu-HU" altLang="hu-HU" sz="1800" b="1" dirty="0"/>
          </a:p>
          <a:p>
            <a:pPr eaLnBrk="1" hangingPunct="1">
              <a:lnSpc>
                <a:spcPct val="80000"/>
              </a:lnSpc>
            </a:pPr>
            <a:r>
              <a:rPr lang="hu-HU" altLang="hu-HU" sz="1800" dirty="0"/>
              <a:t>Felvétel a KRE német diszciplináris MA-képzésére német fő- vagy mellékszakkal </a:t>
            </a:r>
            <a:r>
              <a:rPr lang="de-DE" altLang="hu-HU" sz="1800" dirty="0"/>
              <a:t>(</a:t>
            </a:r>
            <a:r>
              <a:rPr lang="de-DE" altLang="hu-HU" sz="1800" dirty="0" err="1"/>
              <a:t>pótfelvételi</a:t>
            </a:r>
            <a:r>
              <a:rPr lang="de-DE" altLang="hu-HU" sz="1800" dirty="0"/>
              <a:t> </a:t>
            </a:r>
            <a:r>
              <a:rPr lang="de-DE" altLang="hu-HU" sz="1800" dirty="0" err="1"/>
              <a:t>eljárásban</a:t>
            </a:r>
            <a:r>
              <a:rPr lang="de-DE" altLang="hu-HU" sz="1800" dirty="0"/>
              <a:t> </a:t>
            </a:r>
            <a:r>
              <a:rPr lang="de-DE" altLang="hu-HU" sz="1800" dirty="0" err="1"/>
              <a:t>is</a:t>
            </a:r>
            <a:r>
              <a:rPr lang="de-DE" altLang="hu-HU" sz="1800" dirty="0"/>
              <a:t>)</a:t>
            </a:r>
            <a:endParaRPr lang="hu-HU" altLang="hu-HU" sz="1800" dirty="0"/>
          </a:p>
          <a:p>
            <a:pPr eaLnBrk="1" hangingPunct="1">
              <a:lnSpc>
                <a:spcPct val="80000"/>
              </a:lnSpc>
            </a:pPr>
            <a:r>
              <a:rPr lang="hu-HU" altLang="hu-HU" sz="1800" dirty="0"/>
              <a:t>Erasmus ösztöndíjra való jelentkezés (tavasszal, BA utolsó szemeszterében</a:t>
            </a:r>
            <a:r>
              <a:rPr lang="de-DE" altLang="hu-HU" sz="1800" dirty="0"/>
              <a:t> </a:t>
            </a:r>
            <a:r>
              <a:rPr lang="de-DE" altLang="hu-HU" sz="1800" dirty="0" err="1"/>
              <a:t>vagy</a:t>
            </a:r>
            <a:r>
              <a:rPr lang="de-DE" altLang="hu-HU" sz="1800" dirty="0"/>
              <a:t> a </a:t>
            </a:r>
            <a:r>
              <a:rPr lang="de-DE" altLang="hu-HU" sz="1800" dirty="0" err="1"/>
              <a:t>pótkiírás</a:t>
            </a:r>
            <a:r>
              <a:rPr lang="de-DE" altLang="hu-HU" sz="1800" dirty="0"/>
              <a:t> </a:t>
            </a:r>
            <a:r>
              <a:rPr lang="de-DE" altLang="hu-HU" sz="1800" dirty="0" err="1"/>
              <a:t>alkalmával</a:t>
            </a:r>
            <a:r>
              <a:rPr lang="hu-HU" altLang="hu-HU" sz="1800" dirty="0"/>
              <a:t>) az EMLex közös, 2. szemeszterének otthont adó egyetemre</a:t>
            </a:r>
          </a:p>
          <a:p>
            <a:pPr eaLnBrk="1" hangingPunct="1">
              <a:lnSpc>
                <a:spcPct val="80000"/>
              </a:lnSpc>
            </a:pPr>
            <a:r>
              <a:rPr lang="hu-HU" altLang="hu-HU" sz="1800" dirty="0"/>
              <a:t>Középfokú angol nyelvtudás</a:t>
            </a:r>
            <a:br>
              <a:rPr lang="hu-HU" altLang="hu-HU" sz="1800" dirty="0"/>
            </a:br>
            <a:endParaRPr lang="hu-HU" altLang="hu-HU" sz="1800" dirty="0"/>
          </a:p>
          <a:p>
            <a:pPr eaLnBrk="1" hangingPunct="1">
              <a:lnSpc>
                <a:spcPct val="80000"/>
              </a:lnSpc>
              <a:buFont typeface="Wingdings" panose="05000000000000000000" pitchFamily="2" charset="2"/>
              <a:buNone/>
            </a:pPr>
            <a:r>
              <a:rPr lang="hu-HU" altLang="hu-HU" sz="1800" b="1" dirty="0"/>
              <a:t>FELVÉTELI ELJÁRÁS</a:t>
            </a:r>
            <a:br>
              <a:rPr lang="hu-HU" altLang="hu-HU" sz="1800" dirty="0"/>
            </a:br>
            <a:endParaRPr lang="hu-HU" altLang="hu-HU" sz="1800" dirty="0"/>
          </a:p>
          <a:p>
            <a:pPr eaLnBrk="1" hangingPunct="1">
              <a:lnSpc>
                <a:spcPct val="80000"/>
              </a:lnSpc>
            </a:pPr>
            <a:r>
              <a:rPr lang="hu-HU" altLang="hu-HU" sz="1800" dirty="0"/>
              <a:t>Augusztus 31-éig</a:t>
            </a:r>
          </a:p>
          <a:p>
            <a:pPr eaLnBrk="1" hangingPunct="1">
              <a:lnSpc>
                <a:spcPct val="80000"/>
              </a:lnSpc>
            </a:pPr>
            <a:r>
              <a:rPr lang="hu-HU" altLang="hu-HU" sz="1800" dirty="0"/>
              <a:t>Jelentkezési adatlap kitöltésével</a:t>
            </a:r>
            <a:r>
              <a:rPr lang="de-DE" altLang="hu-HU" sz="1800" dirty="0"/>
              <a:t> (</a:t>
            </a:r>
            <a:r>
              <a:rPr lang="de-DE" altLang="hu-HU" sz="1800" dirty="0" err="1"/>
              <a:t>kre.btk</a:t>
            </a:r>
            <a:r>
              <a:rPr lang="de-DE" altLang="hu-HU" sz="1800" dirty="0"/>
              <a:t> – </a:t>
            </a:r>
            <a:r>
              <a:rPr lang="de-DE" altLang="hu-HU" sz="1800" dirty="0" err="1"/>
              <a:t>Oktatás</a:t>
            </a:r>
            <a:r>
              <a:rPr lang="de-DE" altLang="hu-HU" sz="1800" dirty="0"/>
              <a:t> – </a:t>
            </a:r>
            <a:r>
              <a:rPr lang="de-DE" altLang="hu-HU" sz="1800" dirty="0" err="1"/>
              <a:t>Képzési</a:t>
            </a:r>
            <a:r>
              <a:rPr lang="de-DE" altLang="hu-HU" sz="1800" dirty="0"/>
              <a:t> </a:t>
            </a:r>
            <a:r>
              <a:rPr lang="de-DE" altLang="hu-HU" sz="1800" dirty="0" err="1"/>
              <a:t>formák</a:t>
            </a:r>
            <a:r>
              <a:rPr lang="de-DE" altLang="hu-HU" sz="1800" dirty="0"/>
              <a:t> – </a:t>
            </a:r>
            <a:r>
              <a:rPr lang="de-DE" altLang="hu-HU" sz="1800" dirty="0" err="1"/>
              <a:t>Nemzetközi</a:t>
            </a:r>
            <a:r>
              <a:rPr lang="de-DE" altLang="hu-HU" sz="1800" dirty="0"/>
              <a:t> </a:t>
            </a:r>
            <a:r>
              <a:rPr lang="de-DE" altLang="hu-HU" sz="1800" dirty="0" err="1"/>
              <a:t>EMLex-képzés</a:t>
            </a:r>
            <a:r>
              <a:rPr lang="de-DE" altLang="hu-HU" sz="1800" dirty="0"/>
              <a:t>)</a:t>
            </a:r>
          </a:p>
          <a:p>
            <a:pPr eaLnBrk="1" hangingPunct="1">
              <a:lnSpc>
                <a:spcPct val="80000"/>
              </a:lnSpc>
            </a:pPr>
            <a:r>
              <a:rPr lang="hu-HU" altLang="hu-HU" sz="1800" dirty="0"/>
              <a:t>Az adatlapon megjelölt dokumentumok, ill. azok másolatának megküldésével:</a:t>
            </a:r>
            <a:br>
              <a:rPr lang="hu-HU" altLang="hu-HU" sz="1800" dirty="0"/>
            </a:br>
            <a:r>
              <a:rPr lang="hu-HU" altLang="hu-HU" sz="1800" dirty="0">
                <a:hlinkClick r:id="rId3"/>
              </a:rPr>
              <a:t>hollos.zita@kre.hu</a:t>
            </a:r>
            <a:r>
              <a:rPr lang="de-DE" altLang="hu-HU" sz="1800" dirty="0"/>
              <a:t> </a:t>
            </a:r>
            <a:r>
              <a:rPr lang="de-DE" altLang="hu-HU" sz="1800" dirty="0" err="1"/>
              <a:t>és</a:t>
            </a:r>
            <a:r>
              <a:rPr lang="de-DE" altLang="hu-HU" sz="1800" dirty="0"/>
              <a:t> </a:t>
            </a:r>
            <a:r>
              <a:rPr lang="de-DE" altLang="hu-HU" sz="1800" dirty="0">
                <a:hlinkClick r:id="rId4"/>
              </a:rPr>
              <a:t>nagy.alexandra@kre.hu</a:t>
            </a:r>
            <a:r>
              <a:rPr lang="de-DE" altLang="hu-HU" sz="1800" dirty="0"/>
              <a:t> </a:t>
            </a:r>
            <a:r>
              <a:rPr lang="de-DE" altLang="hu-HU" sz="1800" dirty="0" err="1"/>
              <a:t>címre</a:t>
            </a:r>
            <a:endParaRPr lang="hu-HU" altLang="hu-HU" sz="1800" dirty="0"/>
          </a:p>
          <a:p>
            <a:pPr eaLnBrk="1" hangingPunct="1">
              <a:lnSpc>
                <a:spcPct val="80000"/>
              </a:lnSpc>
            </a:pPr>
            <a:r>
              <a:rPr lang="hu-HU" altLang="hu-HU" sz="1800" dirty="0"/>
              <a:t>Rövid felvételi beszélgetéssel német és angol nyelven</a:t>
            </a:r>
            <a:endParaRPr lang="de-DE" altLang="hu-HU"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8D7B14EE-BBC3-4286-80E6-E84CD6B5466D}"/>
              </a:ext>
            </a:extLst>
          </p:cNvPr>
          <p:cNvSpPr>
            <a:spLocks noGrp="1" noChangeArrowheads="1"/>
          </p:cNvSpPr>
          <p:nvPr>
            <p:ph type="title"/>
          </p:nvPr>
        </p:nvSpPr>
        <p:spPr/>
        <p:txBody>
          <a:bodyPr/>
          <a:lstStyle/>
          <a:p>
            <a:pPr eaLnBrk="1" hangingPunct="1">
              <a:defRPr/>
            </a:pPr>
            <a:r>
              <a:rPr lang="hu-HU" altLang="hu-HU" sz="4000" b="1" dirty="0">
                <a:effectLst>
                  <a:outerShdw blurRad="38100" dist="38100" dir="2700000" algn="tl">
                    <a:srgbClr val="C0C0C0"/>
                  </a:outerShdw>
                </a:effectLst>
              </a:rPr>
              <a:t>Jelentkezés az EMJMD-EMLex-re</a:t>
            </a:r>
            <a:endParaRPr lang="de-DE" altLang="hu-HU" sz="4000" b="1" dirty="0">
              <a:effectLst>
                <a:outerShdw blurRad="38100" dist="38100" dir="2700000" algn="tl">
                  <a:srgbClr val="C0C0C0"/>
                </a:outerShdw>
              </a:effectLst>
            </a:endParaRPr>
          </a:p>
        </p:txBody>
      </p:sp>
      <p:sp>
        <p:nvSpPr>
          <p:cNvPr id="10243" name="Rectangle 3">
            <a:extLst>
              <a:ext uri="{FF2B5EF4-FFF2-40B4-BE49-F238E27FC236}">
                <a16:creationId xmlns:a16="http://schemas.microsoft.com/office/drawing/2014/main" id="{A9F1A8BA-9CB3-4F80-A7C2-0F9B180F15D0}"/>
              </a:ext>
            </a:extLst>
          </p:cNvPr>
          <p:cNvSpPr>
            <a:spLocks noGrp="1" noChangeArrowheads="1"/>
          </p:cNvSpPr>
          <p:nvPr>
            <p:ph type="body" idx="1"/>
          </p:nvPr>
        </p:nvSpPr>
        <p:spPr>
          <a:xfrm>
            <a:off x="457200" y="1655763"/>
            <a:ext cx="8229600" cy="5373687"/>
          </a:xfrm>
        </p:spPr>
        <p:txBody>
          <a:bodyPr/>
          <a:lstStyle/>
          <a:p>
            <a:pPr eaLnBrk="1" hangingPunct="1">
              <a:lnSpc>
                <a:spcPct val="80000"/>
              </a:lnSpc>
              <a:buFont typeface="Wingdings" panose="05000000000000000000" pitchFamily="2" charset="2"/>
              <a:buNone/>
              <a:defRPr/>
            </a:pPr>
            <a:r>
              <a:rPr lang="hu-HU" altLang="hu-HU" sz="1800" b="1" dirty="0"/>
              <a:t>ELŐFELTÉTELEK</a:t>
            </a:r>
            <a:br>
              <a:rPr lang="hu-HU" altLang="hu-HU" sz="1800" b="1" dirty="0"/>
            </a:br>
            <a:endParaRPr lang="hu-HU" altLang="hu-HU" sz="1800" b="1" dirty="0"/>
          </a:p>
          <a:p>
            <a:pPr eaLnBrk="1" hangingPunct="1">
              <a:lnSpc>
                <a:spcPct val="80000"/>
              </a:lnSpc>
              <a:defRPr/>
            </a:pPr>
            <a:r>
              <a:rPr lang="hu-HU" altLang="hu-HU" sz="1800" dirty="0"/>
              <a:t>BA végzettség</a:t>
            </a:r>
          </a:p>
          <a:p>
            <a:pPr lvl="1">
              <a:defRPr/>
            </a:pPr>
            <a:r>
              <a:rPr lang="en-US" altLang="de-DE" sz="1400" dirty="0"/>
              <a:t>(Computational/Applied) Linguistics</a:t>
            </a:r>
          </a:p>
          <a:p>
            <a:pPr lvl="1">
              <a:defRPr/>
            </a:pPr>
            <a:r>
              <a:rPr lang="en-US" altLang="de-DE" sz="1400" dirty="0"/>
              <a:t>(Foreign) Languages</a:t>
            </a:r>
          </a:p>
          <a:p>
            <a:pPr lvl="1">
              <a:defRPr/>
            </a:pPr>
            <a:r>
              <a:rPr lang="en-US" altLang="de-DE" sz="1400" dirty="0"/>
              <a:t>Translation</a:t>
            </a:r>
          </a:p>
          <a:p>
            <a:pPr lvl="1">
              <a:defRPr/>
            </a:pPr>
            <a:r>
              <a:rPr lang="en-US" altLang="de-DE" sz="1400" dirty="0"/>
              <a:t>Communication/Media</a:t>
            </a:r>
          </a:p>
          <a:p>
            <a:pPr lvl="1">
              <a:defRPr/>
            </a:pPr>
            <a:r>
              <a:rPr lang="en-US" altLang="de-DE" sz="1400" dirty="0"/>
              <a:t>Book Studies / Library and Information Science</a:t>
            </a:r>
          </a:p>
          <a:p>
            <a:pPr lvl="1">
              <a:defRPr/>
            </a:pPr>
            <a:r>
              <a:rPr lang="en-US" altLang="de-DE" sz="1400" dirty="0"/>
              <a:t>or other relevant disciplines, subject to the consent of and the approval by the Consortium’s admission committee.</a:t>
            </a:r>
            <a:endParaRPr lang="hu-HU" altLang="hu-HU" sz="1400" dirty="0"/>
          </a:p>
          <a:p>
            <a:pPr eaLnBrk="1" hangingPunct="1">
              <a:lnSpc>
                <a:spcPct val="80000"/>
              </a:lnSpc>
              <a:defRPr/>
            </a:pPr>
            <a:r>
              <a:rPr lang="hu-HU" altLang="hu-HU" sz="1800" dirty="0"/>
              <a:t>Középfokú angol és német nyelvtudás (B1/B2)</a:t>
            </a:r>
            <a:br>
              <a:rPr lang="hu-HU" altLang="hu-HU" sz="1800" dirty="0"/>
            </a:br>
            <a:br>
              <a:rPr lang="hu-HU" altLang="hu-HU" sz="1800" dirty="0"/>
            </a:br>
            <a:endParaRPr lang="hu-HU" altLang="hu-HU" sz="1800" dirty="0"/>
          </a:p>
          <a:p>
            <a:pPr eaLnBrk="1" hangingPunct="1">
              <a:lnSpc>
                <a:spcPct val="80000"/>
              </a:lnSpc>
              <a:buFont typeface="Wingdings" panose="05000000000000000000" pitchFamily="2" charset="2"/>
              <a:buNone/>
              <a:defRPr/>
            </a:pPr>
            <a:r>
              <a:rPr lang="hu-HU" altLang="hu-HU" sz="1800" b="1" dirty="0"/>
              <a:t>FELVÉTELI ELJÁRÁS</a:t>
            </a:r>
            <a:br>
              <a:rPr lang="hu-HU" altLang="hu-HU" sz="1800" dirty="0"/>
            </a:br>
            <a:endParaRPr lang="hu-HU" altLang="hu-HU" sz="1800" dirty="0"/>
          </a:p>
          <a:p>
            <a:pPr eaLnBrk="1" hangingPunct="1">
              <a:lnSpc>
                <a:spcPct val="80000"/>
              </a:lnSpc>
              <a:defRPr/>
            </a:pPr>
            <a:r>
              <a:rPr lang="hu-HU" altLang="hu-HU" sz="1800" dirty="0"/>
              <a:t>Jelentkezés: online</a:t>
            </a:r>
          </a:p>
          <a:p>
            <a:pPr eaLnBrk="1" hangingPunct="1">
              <a:lnSpc>
                <a:spcPct val="80000"/>
              </a:lnSpc>
              <a:defRPr/>
            </a:pPr>
            <a:r>
              <a:rPr lang="de-DE" altLang="hu-HU" sz="1800" dirty="0" err="1"/>
              <a:t>márc</a:t>
            </a:r>
            <a:r>
              <a:rPr lang="de-DE" altLang="hu-HU" sz="1800" dirty="0"/>
              <a:t>.</a:t>
            </a:r>
            <a:r>
              <a:rPr lang="hu-HU" altLang="hu-HU" sz="1800" dirty="0"/>
              <a:t> 1-</a:t>
            </a:r>
            <a:r>
              <a:rPr lang="de-DE" altLang="hu-HU" sz="1800"/>
              <a:t>j</a:t>
            </a:r>
            <a:r>
              <a:rPr lang="hu-HU" altLang="hu-HU" sz="1800"/>
              <a:t>éig</a:t>
            </a:r>
            <a:endParaRPr lang="hu-HU" altLang="hu-HU" sz="1800" dirty="0"/>
          </a:p>
          <a:p>
            <a:pPr eaLnBrk="1" hangingPunct="1">
              <a:lnSpc>
                <a:spcPct val="80000"/>
              </a:lnSpc>
              <a:defRPr/>
            </a:pPr>
            <a:r>
              <a:rPr lang="hu-HU" altLang="hu-HU" sz="1800" dirty="0"/>
              <a:t>kétkörös felvételi</a:t>
            </a:r>
            <a:endParaRPr lang="de-DE" altLang="hu-HU" sz="1800" dirty="0"/>
          </a:p>
          <a:p>
            <a:pPr marL="0" indent="0" eaLnBrk="1" hangingPunct="1">
              <a:lnSpc>
                <a:spcPct val="80000"/>
              </a:lnSpc>
              <a:buFont typeface="Wingdings" panose="05000000000000000000" pitchFamily="2" charset="2"/>
              <a:buNone/>
              <a:defRPr/>
            </a:pPr>
            <a:br>
              <a:rPr lang="de-DE" altLang="hu-HU" sz="1800" b="1" dirty="0"/>
            </a:br>
            <a:r>
              <a:rPr lang="hu-HU" altLang="hu-HU" sz="1800" b="1" dirty="0"/>
              <a:t>RÉSZLETES </a:t>
            </a:r>
            <a:r>
              <a:rPr lang="de-DE" altLang="hu-HU" sz="1800" b="1" dirty="0"/>
              <a:t>INFORM</a:t>
            </a:r>
            <a:r>
              <a:rPr lang="hu-HU" altLang="hu-HU" sz="1800" b="1" dirty="0"/>
              <a:t>ÁCIÓK: </a:t>
            </a:r>
            <a:r>
              <a:rPr lang="de-DE" altLang="hu-HU" sz="1800" b="1" dirty="0">
                <a:hlinkClick r:id="rId2"/>
              </a:rPr>
              <a:t>EMJMD-</a:t>
            </a:r>
            <a:r>
              <a:rPr lang="de-DE" altLang="hu-HU" sz="1800" b="1" dirty="0" err="1">
                <a:hlinkClick r:id="rId2"/>
              </a:rPr>
              <a:t>EMLex</a:t>
            </a:r>
            <a:r>
              <a:rPr lang="de-DE" altLang="hu-HU" sz="1800" b="1" dirty="0">
                <a:hlinkClick r:id="rId2"/>
              </a:rPr>
              <a:t> </a:t>
            </a:r>
            <a:r>
              <a:rPr lang="de-DE" altLang="hu-HU" sz="1800" b="1" dirty="0" err="1">
                <a:hlinkClick r:id="rId2"/>
              </a:rPr>
              <a:t>honlap</a:t>
            </a:r>
            <a:br>
              <a:rPr lang="de-DE" altLang="hu-HU" sz="1800" b="1" dirty="0">
                <a:hlinkClick r:id="rId2"/>
              </a:rPr>
            </a:br>
            <a:endParaRPr lang="hu-HU" altLang="hu-HU" sz="1800"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20BC08-F4DB-4C7E-AA3B-DEE093660A80}"/>
              </a:ext>
            </a:extLst>
          </p:cNvPr>
          <p:cNvSpPr>
            <a:spLocks noGrp="1" noChangeArrowheads="1"/>
          </p:cNvSpPr>
          <p:nvPr>
            <p:ph type="title"/>
          </p:nvPr>
        </p:nvSpPr>
        <p:spPr>
          <a:xfrm>
            <a:off x="395536" y="277813"/>
            <a:ext cx="8748464" cy="1139825"/>
          </a:xfrm>
        </p:spPr>
        <p:txBody>
          <a:bodyPr/>
          <a:lstStyle/>
          <a:p>
            <a:r>
              <a:rPr lang="en-US" altLang="de-DE" sz="3200" b="1" dirty="0"/>
              <a:t>E</a:t>
            </a:r>
            <a:r>
              <a:rPr lang="hu-HU" altLang="de-DE" sz="3200" b="1" dirty="0"/>
              <a:t>lső</a:t>
            </a:r>
            <a:r>
              <a:rPr lang="en-US" altLang="de-DE" sz="3200" b="1" dirty="0"/>
              <a:t> EMJMD-</a:t>
            </a:r>
            <a:r>
              <a:rPr lang="en-US" altLang="de-DE" sz="3200" b="1" dirty="0" err="1"/>
              <a:t>EMLex</a:t>
            </a:r>
            <a:r>
              <a:rPr lang="en-US" altLang="de-DE" sz="3200" b="1" dirty="0"/>
              <a:t>-</a:t>
            </a:r>
            <a:r>
              <a:rPr lang="hu-HU" altLang="de-DE" sz="3200" b="1" dirty="0"/>
              <a:t>évfolyam</a:t>
            </a:r>
            <a:r>
              <a:rPr lang="de-DE" altLang="de-DE" sz="3200" b="1" dirty="0"/>
              <a:t>,</a:t>
            </a:r>
            <a:r>
              <a:rPr lang="en-US" altLang="de-DE" sz="3200" b="1" dirty="0"/>
              <a:t> Katowice (2017)</a:t>
            </a:r>
            <a:endParaRPr lang="de-DE" altLang="de-DE" sz="3200" b="1" dirty="0"/>
          </a:p>
        </p:txBody>
      </p:sp>
      <p:sp>
        <p:nvSpPr>
          <p:cNvPr id="5123" name="Rectangle 3">
            <a:extLst>
              <a:ext uri="{FF2B5EF4-FFF2-40B4-BE49-F238E27FC236}">
                <a16:creationId xmlns:a16="http://schemas.microsoft.com/office/drawing/2014/main" id="{BB0E0ECA-32CC-4FF6-B94F-684A9DE50778}"/>
              </a:ext>
            </a:extLst>
          </p:cNvPr>
          <p:cNvSpPr>
            <a:spLocks noGrp="1" noChangeArrowheads="1"/>
          </p:cNvSpPr>
          <p:nvPr>
            <p:ph type="body" idx="1"/>
          </p:nvPr>
        </p:nvSpPr>
        <p:spPr/>
        <p:txBody>
          <a:bodyPr/>
          <a:lstStyle/>
          <a:p>
            <a:pPr marL="0" indent="0">
              <a:lnSpc>
                <a:spcPct val="90000"/>
              </a:lnSpc>
              <a:buFont typeface="Wingdings" panose="05000000000000000000" pitchFamily="2" charset="2"/>
              <a:buNone/>
              <a:tabLst>
                <a:tab pos="625475" algn="l"/>
              </a:tabLst>
            </a:pPr>
            <a:endParaRPr lang="en-US" altLang="de-DE" sz="2000" dirty="0">
              <a:solidFill>
                <a:srgbClr val="FFFF00"/>
              </a:solidFill>
            </a:endParaRPr>
          </a:p>
          <a:p>
            <a:pPr marL="0" indent="0">
              <a:lnSpc>
                <a:spcPct val="90000"/>
              </a:lnSpc>
              <a:spcBef>
                <a:spcPct val="0"/>
              </a:spcBef>
              <a:spcAft>
                <a:spcPts val="1200"/>
              </a:spcAft>
              <a:buFont typeface="Wingdings" panose="05000000000000000000" pitchFamily="2" charset="2"/>
              <a:buNone/>
              <a:tabLst>
                <a:tab pos="625475" algn="l"/>
              </a:tabLst>
            </a:pPr>
            <a:r>
              <a:rPr lang="en-US" altLang="de-DE" dirty="0">
                <a:latin typeface="Freestyle Script" panose="030804020302050B0404" pitchFamily="66" charset="0"/>
              </a:rPr>
              <a:t>“This </a:t>
            </a:r>
            <a:r>
              <a:rPr lang="en-US" altLang="de-DE" dirty="0" err="1">
                <a:latin typeface="Freestyle Script" panose="030804020302050B0404" pitchFamily="66" charset="0"/>
              </a:rPr>
              <a:t>EMLex</a:t>
            </a:r>
            <a:r>
              <a:rPr lang="en-US" altLang="de-DE" dirty="0">
                <a:latin typeface="Freestyle Script" panose="030804020302050B0404" pitchFamily="66" charset="0"/>
              </a:rPr>
              <a:t> common semester has been the most unusual semester of my life! </a:t>
            </a:r>
          </a:p>
          <a:p>
            <a:pPr marL="0" indent="0">
              <a:lnSpc>
                <a:spcPct val="90000"/>
              </a:lnSpc>
              <a:spcBef>
                <a:spcPct val="0"/>
              </a:spcBef>
              <a:spcAft>
                <a:spcPts val="1200"/>
              </a:spcAft>
              <a:buFont typeface="Wingdings" panose="05000000000000000000" pitchFamily="2" charset="2"/>
              <a:buNone/>
              <a:tabLst>
                <a:tab pos="625475" algn="l"/>
              </a:tabLst>
            </a:pPr>
            <a:r>
              <a:rPr lang="en-US" altLang="de-DE" dirty="0">
                <a:latin typeface="Freestyle Script" panose="030804020302050B0404" pitchFamily="66" charset="0"/>
              </a:rPr>
              <a:t>New modules every week.</a:t>
            </a:r>
          </a:p>
          <a:p>
            <a:pPr marL="0" indent="0">
              <a:lnSpc>
                <a:spcPct val="90000"/>
              </a:lnSpc>
              <a:spcBef>
                <a:spcPct val="0"/>
              </a:spcBef>
              <a:spcAft>
                <a:spcPts val="1200"/>
              </a:spcAft>
              <a:buFont typeface="Wingdings" panose="05000000000000000000" pitchFamily="2" charset="2"/>
              <a:buNone/>
              <a:tabLst>
                <a:tab pos="625475" algn="l"/>
              </a:tabLst>
            </a:pPr>
            <a:r>
              <a:rPr lang="en-US" altLang="de-DE" dirty="0">
                <a:latin typeface="Freestyle Script" panose="030804020302050B0404" pitchFamily="66" charset="0"/>
              </a:rPr>
              <a:t>New teachers and guest lecturers, who came from all over the world to spend this week with us and to share their lexicographic and personal experiences.</a:t>
            </a:r>
          </a:p>
          <a:p>
            <a:pPr marL="0" indent="0">
              <a:lnSpc>
                <a:spcPct val="90000"/>
              </a:lnSpc>
              <a:spcBef>
                <a:spcPct val="0"/>
              </a:spcBef>
              <a:spcAft>
                <a:spcPts val="1200"/>
              </a:spcAft>
              <a:buFont typeface="Wingdings" panose="05000000000000000000" pitchFamily="2" charset="2"/>
              <a:buNone/>
              <a:tabLst>
                <a:tab pos="625475" algn="l"/>
              </a:tabLst>
            </a:pPr>
            <a:r>
              <a:rPr lang="en-US" altLang="de-DE" dirty="0">
                <a:latin typeface="Freestyle Script" panose="030804020302050B0404" pitchFamily="66" charset="0"/>
              </a:rPr>
              <a:t>Lots of intercultural activities that united both students and professors into a big and friendly </a:t>
            </a:r>
            <a:r>
              <a:rPr lang="en-US" altLang="de-DE" dirty="0" err="1">
                <a:latin typeface="Freestyle Script" panose="030804020302050B0404" pitchFamily="66" charset="0"/>
              </a:rPr>
              <a:t>EMLex</a:t>
            </a:r>
            <a:r>
              <a:rPr lang="en-US" altLang="de-DE" dirty="0">
                <a:latin typeface="Freestyle Script" panose="030804020302050B0404" pitchFamily="66" charset="0"/>
              </a:rPr>
              <a:t> family.“</a:t>
            </a:r>
          </a:p>
          <a:p>
            <a:pPr marL="0" indent="0">
              <a:lnSpc>
                <a:spcPct val="90000"/>
              </a:lnSpc>
              <a:buFont typeface="Wingdings" panose="05000000000000000000" pitchFamily="2" charset="2"/>
              <a:buNone/>
              <a:tabLst>
                <a:tab pos="625475" algn="l"/>
              </a:tabLst>
            </a:pPr>
            <a:endParaRPr lang="en-US" altLang="de-DE" sz="2000" dirty="0">
              <a:solidFill>
                <a:srgbClr val="FFFF00"/>
              </a:solidFill>
            </a:endParaRPr>
          </a:p>
          <a:p>
            <a:pPr marL="0" indent="0">
              <a:lnSpc>
                <a:spcPct val="90000"/>
              </a:lnSpc>
              <a:buFont typeface="Wingdings" panose="05000000000000000000" pitchFamily="2" charset="2"/>
              <a:buNone/>
              <a:tabLst>
                <a:tab pos="625475" algn="l"/>
              </a:tabLst>
            </a:pPr>
            <a:r>
              <a:rPr lang="en-US" altLang="de-DE" sz="1800" dirty="0" err="1">
                <a:solidFill>
                  <a:schemeClr val="tx2"/>
                </a:solidFill>
              </a:rPr>
              <a:t>Olha</a:t>
            </a:r>
            <a:r>
              <a:rPr lang="en-US" altLang="de-DE" sz="1800" dirty="0">
                <a:solidFill>
                  <a:schemeClr val="tx2"/>
                </a:solidFill>
              </a:rPr>
              <a:t> </a:t>
            </a:r>
            <a:r>
              <a:rPr lang="en-US" altLang="de-DE" sz="1800" dirty="0" err="1">
                <a:solidFill>
                  <a:schemeClr val="tx2"/>
                </a:solidFill>
              </a:rPr>
              <a:t>Novikova</a:t>
            </a:r>
            <a:r>
              <a:rPr lang="en-US" altLang="de-DE" sz="1800" dirty="0">
                <a:solidFill>
                  <a:schemeClr val="tx2"/>
                </a:solidFill>
              </a:rPr>
              <a:t>, Erasmus Mundus </a:t>
            </a:r>
            <a:r>
              <a:rPr lang="hu-HU" altLang="de-DE" sz="1800" dirty="0">
                <a:solidFill>
                  <a:schemeClr val="tx2"/>
                </a:solidFill>
              </a:rPr>
              <a:t>ösztöndíjas</a:t>
            </a:r>
            <a:r>
              <a:rPr lang="en-US" altLang="de-DE" sz="1800" dirty="0">
                <a:solidFill>
                  <a:schemeClr val="tx2"/>
                </a:solidFill>
              </a:rPr>
              <a:t> </a:t>
            </a:r>
            <a:r>
              <a:rPr lang="en-US" altLang="de-DE" sz="1800" dirty="0" err="1">
                <a:solidFill>
                  <a:schemeClr val="tx2"/>
                </a:solidFill>
              </a:rPr>
              <a:t>Ukra</a:t>
            </a:r>
            <a:r>
              <a:rPr lang="hu-HU" altLang="de-DE" sz="1800" dirty="0">
                <a:solidFill>
                  <a:schemeClr val="tx2"/>
                </a:solidFill>
              </a:rPr>
              <a:t>jnából (</a:t>
            </a:r>
            <a:r>
              <a:rPr lang="en-US" altLang="de-DE" sz="1800" dirty="0">
                <a:solidFill>
                  <a:schemeClr val="tx2"/>
                </a:solidFill>
              </a:rPr>
              <a:t>Crimea</a:t>
            </a:r>
            <a:r>
              <a:rPr lang="hu-HU" altLang="de-DE" sz="1800" dirty="0">
                <a:solidFill>
                  <a:schemeClr val="tx2"/>
                </a:solidFill>
              </a:rPr>
              <a:t>)</a:t>
            </a:r>
            <a:r>
              <a:rPr lang="en-US" altLang="de-DE" sz="1800" dirty="0">
                <a:solidFill>
                  <a:schemeClr val="tx2"/>
                </a:solidFill>
              </a:rPr>
              <a:t>, </a:t>
            </a:r>
            <a:r>
              <a:rPr lang="hu-HU" altLang="de-DE" sz="1800" dirty="0">
                <a:solidFill>
                  <a:schemeClr val="tx2"/>
                </a:solidFill>
              </a:rPr>
              <a:t>anyaintézmény:</a:t>
            </a:r>
            <a:r>
              <a:rPr lang="en-US" altLang="de-DE" sz="1800" dirty="0">
                <a:solidFill>
                  <a:schemeClr val="tx2"/>
                </a:solidFill>
              </a:rPr>
              <a:t> Santiago de Compostela</a:t>
            </a:r>
            <a:br>
              <a:rPr lang="hu-HU" altLang="de-DE" sz="1800" dirty="0">
                <a:solidFill>
                  <a:schemeClr val="tx2"/>
                </a:solidFill>
              </a:rPr>
            </a:br>
            <a:br>
              <a:rPr lang="hu-HU" altLang="de-DE" sz="1800" dirty="0">
                <a:solidFill>
                  <a:schemeClr val="tx2"/>
                </a:solidFill>
              </a:rPr>
            </a:br>
            <a:br>
              <a:rPr lang="hu-HU" altLang="de-DE" sz="1800">
                <a:solidFill>
                  <a:schemeClr val="tx2"/>
                </a:solidFill>
              </a:rPr>
            </a:br>
            <a:r>
              <a:rPr lang="hu-HU" altLang="de-DE" sz="1800">
                <a:solidFill>
                  <a:schemeClr val="tx2"/>
                </a:solidFill>
                <a:hlinkClick r:id="rId2"/>
              </a:rPr>
              <a:t>EMJMD-EMLex videó</a:t>
            </a:r>
            <a:endParaRPr lang="en-US" altLang="de-DE" sz="1800"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hu-HU" altLang="hu-HU"/>
              <a:t>Tartalom</a:t>
            </a:r>
          </a:p>
        </p:txBody>
      </p:sp>
      <p:sp>
        <p:nvSpPr>
          <p:cNvPr id="35843" name="Rectangle 3"/>
          <p:cNvSpPr>
            <a:spLocks noGrp="1" noChangeArrowheads="1"/>
          </p:cNvSpPr>
          <p:nvPr>
            <p:ph type="body" idx="1"/>
          </p:nvPr>
        </p:nvSpPr>
        <p:spPr>
          <a:xfrm>
            <a:off x="468313" y="1989138"/>
            <a:ext cx="8675687" cy="4392612"/>
          </a:xfrm>
        </p:spPr>
        <p:txBody>
          <a:bodyPr/>
          <a:lstStyle/>
          <a:p>
            <a:pPr eaLnBrk="1" hangingPunct="1"/>
            <a:r>
              <a:rPr lang="hu-HU" altLang="hu-HU" dirty="0">
                <a:effectLst>
                  <a:outerShdw blurRad="38100" dist="38100" dir="2700000" algn="tl">
                    <a:srgbClr val="C0C0C0"/>
                  </a:outerShdw>
                </a:effectLst>
              </a:rPr>
              <a:t>Mi az </a:t>
            </a:r>
            <a:r>
              <a:rPr lang="hu-HU" altLang="hu-HU" b="1" dirty="0" err="1">
                <a:effectLst>
                  <a:outerShdw blurRad="38100" dist="38100" dir="2700000" algn="tl">
                    <a:srgbClr val="C0C0C0"/>
                  </a:outerShdw>
                </a:effectLst>
              </a:rPr>
              <a:t>EMLex</a:t>
            </a:r>
            <a:r>
              <a:rPr lang="hu-HU" altLang="hu-HU" dirty="0">
                <a:effectLst>
                  <a:outerShdw blurRad="38100" dist="38100" dir="2700000" algn="tl">
                    <a:srgbClr val="C0C0C0"/>
                  </a:outerShdw>
                </a:effectLst>
              </a:rPr>
              <a:t>?</a:t>
            </a:r>
          </a:p>
          <a:p>
            <a:pPr eaLnBrk="1" hangingPunct="1"/>
            <a:r>
              <a:rPr lang="hu-HU" altLang="hu-HU" dirty="0">
                <a:effectLst>
                  <a:outerShdw blurRad="38100" dist="38100" dir="2700000" algn="tl">
                    <a:srgbClr val="C0C0C0"/>
                  </a:outerShdw>
                </a:effectLst>
              </a:rPr>
              <a:t>Mi az </a:t>
            </a:r>
            <a:r>
              <a:rPr lang="hu-HU" altLang="hu-HU" b="1" dirty="0" err="1">
                <a:effectLst>
                  <a:outerShdw blurRad="38100" dist="38100" dir="2700000" algn="tl">
                    <a:srgbClr val="C0C0C0"/>
                  </a:outerShdw>
                </a:effectLst>
              </a:rPr>
              <a:t>EMLex</a:t>
            </a:r>
            <a:r>
              <a:rPr lang="hu-HU" altLang="hu-HU" dirty="0">
                <a:effectLst>
                  <a:outerShdw blurRad="38100" dist="38100" dir="2700000" algn="tl">
                    <a:srgbClr val="C0C0C0"/>
                  </a:outerShdw>
                </a:effectLst>
              </a:rPr>
              <a:t> célja?</a:t>
            </a:r>
          </a:p>
          <a:p>
            <a:pPr eaLnBrk="1" hangingPunct="1"/>
            <a:r>
              <a:rPr lang="hu-HU" altLang="hu-HU" dirty="0">
                <a:effectLst>
                  <a:outerShdw blurRad="38100" dist="38100" dir="2700000" algn="tl">
                    <a:srgbClr val="C0C0C0"/>
                  </a:outerShdw>
                </a:effectLst>
              </a:rPr>
              <a:t>Mely egyetemek a résztvevők?</a:t>
            </a:r>
            <a:endParaRPr lang="de-DE" altLang="hu-HU" dirty="0">
              <a:effectLst>
                <a:outerShdw blurRad="38100" dist="38100" dir="2700000" algn="tl">
                  <a:srgbClr val="C0C0C0"/>
                </a:outerShdw>
              </a:effectLst>
            </a:endParaRPr>
          </a:p>
          <a:p>
            <a:pPr eaLnBrk="1" hangingPunct="1"/>
            <a:r>
              <a:rPr lang="hu-HU" altLang="hu-HU" dirty="0">
                <a:effectLst>
                  <a:outerShdw blurRad="38100" dist="38100" dir="2700000" algn="tl">
                    <a:srgbClr val="C0C0C0"/>
                  </a:outerShdw>
                </a:effectLst>
              </a:rPr>
              <a:t>Milyen a tanulmányi rend?</a:t>
            </a:r>
            <a:r>
              <a:rPr lang="hu-HU" altLang="hu-HU" dirty="0"/>
              <a:t> </a:t>
            </a:r>
            <a:endParaRPr lang="hu-HU" altLang="hu-HU" dirty="0">
              <a:effectLst>
                <a:outerShdw blurRad="38100" dist="38100" dir="2700000" algn="tl">
                  <a:srgbClr val="C0C0C0"/>
                </a:outerShdw>
              </a:effectLst>
            </a:endParaRPr>
          </a:p>
          <a:p>
            <a:pPr eaLnBrk="1" hangingPunct="1"/>
            <a:r>
              <a:rPr lang="hu-HU" altLang="hu-HU" dirty="0">
                <a:effectLst>
                  <a:outerShdw blurRad="38100" dist="38100" dir="2700000" algn="tl">
                    <a:srgbClr val="C0C0C0"/>
                  </a:outerShdw>
                </a:effectLst>
              </a:rPr>
              <a:t>Mely modulokból áll a képzés?</a:t>
            </a:r>
          </a:p>
          <a:p>
            <a:pPr eaLnBrk="1" hangingPunct="1"/>
            <a:r>
              <a:rPr lang="de-DE" altLang="hu-HU" dirty="0">
                <a:effectLst>
                  <a:outerShdw blurRad="38100" dist="38100" dir="2700000" algn="tl">
                    <a:srgbClr val="C0C0C0"/>
                  </a:outerShdw>
                </a:effectLst>
              </a:rPr>
              <a:t>Hol </a:t>
            </a:r>
            <a:r>
              <a:rPr lang="de-DE" altLang="hu-HU" dirty="0" err="1">
                <a:effectLst>
                  <a:outerShdw blurRad="38100" dist="38100" dir="2700000" algn="tl">
                    <a:srgbClr val="C0C0C0"/>
                  </a:outerShdw>
                </a:effectLst>
              </a:rPr>
              <a:t>lesz</a:t>
            </a:r>
            <a:r>
              <a:rPr lang="de-DE" altLang="hu-HU" dirty="0">
                <a:effectLst>
                  <a:outerShdw blurRad="38100" dist="38100" dir="2700000" algn="tl">
                    <a:srgbClr val="C0C0C0"/>
                  </a:outerShdw>
                </a:effectLst>
              </a:rPr>
              <a:t> a </a:t>
            </a:r>
            <a:r>
              <a:rPr lang="hu-HU" altLang="hu-HU" dirty="0">
                <a:effectLst>
                  <a:outerShdw blurRad="38100" dist="38100" dir="2700000" algn="tl">
                    <a:srgbClr val="C0C0C0"/>
                  </a:outerShdw>
                </a:effectLst>
              </a:rPr>
              <a:t>20</a:t>
            </a:r>
            <a:r>
              <a:rPr lang="de-DE" altLang="hu-HU" dirty="0">
                <a:effectLst>
                  <a:outerShdw blurRad="38100" dist="38100" dir="2700000" algn="tl">
                    <a:srgbClr val="C0C0C0"/>
                  </a:outerShdw>
                </a:effectLst>
              </a:rPr>
              <a:t>22</a:t>
            </a:r>
            <a:r>
              <a:rPr lang="hu-HU" altLang="hu-HU" dirty="0">
                <a:effectLst>
                  <a:outerShdw blurRad="38100" dist="38100" dir="2700000" algn="tl">
                    <a:srgbClr val="C0C0C0"/>
                  </a:outerShdw>
                </a:effectLst>
              </a:rPr>
              <a:t>-</a:t>
            </a:r>
            <a:r>
              <a:rPr lang="de-DE" altLang="hu-HU" dirty="0">
                <a:effectLst>
                  <a:outerShdw blurRad="38100" dist="38100" dir="2700000" algn="tl">
                    <a:srgbClr val="C0C0C0"/>
                  </a:outerShdw>
                </a:effectLst>
              </a:rPr>
              <a:t>e</a:t>
            </a:r>
            <a:r>
              <a:rPr lang="hu-HU" altLang="hu-HU" dirty="0">
                <a:effectLst>
                  <a:outerShdw blurRad="38100" dist="38100" dir="2700000" algn="tl">
                    <a:srgbClr val="C0C0C0"/>
                  </a:outerShdw>
                </a:effectLst>
              </a:rPr>
              <a:t>s</a:t>
            </a:r>
            <a:r>
              <a:rPr lang="de-DE" altLang="hu-HU" dirty="0">
                <a:effectLst>
                  <a:outerShdw blurRad="38100" dist="38100" dir="2700000" algn="tl">
                    <a:srgbClr val="C0C0C0"/>
                  </a:outerShdw>
                </a:effectLst>
              </a:rPr>
              <a:t> </a:t>
            </a:r>
            <a:r>
              <a:rPr lang="de-DE" altLang="hu-HU" dirty="0" err="1">
                <a:effectLst>
                  <a:outerShdw blurRad="38100" dist="38100" dir="2700000" algn="tl">
                    <a:srgbClr val="C0C0C0"/>
                  </a:outerShdw>
                </a:effectLst>
              </a:rPr>
              <a:t>és</a:t>
            </a:r>
            <a:r>
              <a:rPr lang="de-DE" altLang="hu-HU" dirty="0">
                <a:effectLst>
                  <a:outerShdw blurRad="38100" dist="38100" dir="2700000" algn="tl">
                    <a:srgbClr val="C0C0C0"/>
                  </a:outerShdw>
                </a:effectLst>
              </a:rPr>
              <a:t> 2023-as </a:t>
            </a:r>
            <a:r>
              <a:rPr lang="de-DE" altLang="hu-HU" dirty="0" err="1">
                <a:effectLst>
                  <a:outerShdw blurRad="38100" dist="38100" dir="2700000" algn="tl">
                    <a:srgbClr val="C0C0C0"/>
                  </a:outerShdw>
                </a:effectLst>
              </a:rPr>
              <a:t>tavaszi</a:t>
            </a:r>
            <a:r>
              <a:rPr lang="de-DE" altLang="hu-HU" dirty="0">
                <a:effectLst>
                  <a:outerShdw blurRad="38100" dist="38100" dir="2700000" algn="tl">
                    <a:srgbClr val="C0C0C0"/>
                  </a:outerShdw>
                </a:effectLst>
              </a:rPr>
              <a:t> </a:t>
            </a:r>
            <a:r>
              <a:rPr lang="de-DE" altLang="hu-HU" dirty="0" err="1">
                <a:effectLst>
                  <a:outerShdw blurRad="38100" dist="38100" dir="2700000" algn="tl">
                    <a:srgbClr val="C0C0C0"/>
                  </a:outerShdw>
                </a:effectLst>
              </a:rPr>
              <a:t>szemeszter</a:t>
            </a:r>
            <a:r>
              <a:rPr lang="hu-HU" altLang="hu-HU" dirty="0">
                <a:effectLst>
                  <a:outerShdw blurRad="38100" dist="38100" dir="2700000" algn="tl">
                    <a:srgbClr val="C0C0C0"/>
                  </a:outerShdw>
                </a:effectLst>
              </a:rPr>
              <a:t>?</a:t>
            </a:r>
            <a:endParaRPr lang="hu-HU" altLang="hu-HU" dirty="0"/>
          </a:p>
          <a:p>
            <a:pPr eaLnBrk="1" hangingPunct="1"/>
            <a:r>
              <a:rPr lang="hu-HU" altLang="hu-HU" dirty="0">
                <a:effectLst>
                  <a:outerShdw blurRad="38100" dist="38100" dir="2700000" algn="tl">
                    <a:srgbClr val="C0C0C0"/>
                  </a:outerShdw>
                </a:effectLst>
              </a:rPr>
              <a:t>Hogyan valósult meg az </a:t>
            </a:r>
            <a:r>
              <a:rPr lang="hu-HU" altLang="hu-HU" b="1" dirty="0" err="1">
                <a:effectLst>
                  <a:outerShdw blurRad="38100" dist="38100" dir="2700000" algn="tl">
                    <a:srgbClr val="C0C0C0"/>
                  </a:outerShdw>
                </a:effectLst>
              </a:rPr>
              <a:t>EMLex</a:t>
            </a:r>
            <a:r>
              <a:rPr lang="hu-HU" altLang="hu-HU" dirty="0">
                <a:effectLst>
                  <a:outerShdw blurRad="38100" dist="38100" dir="2700000" algn="tl">
                    <a:srgbClr val="C0C0C0"/>
                  </a:outerShdw>
                </a:effectLst>
              </a:rPr>
              <a:t> Magyarországon</a:t>
            </a:r>
            <a:r>
              <a:rPr lang="hu-HU" altLang="hu-HU" dirty="0"/>
              <a:t>?</a:t>
            </a:r>
            <a:endParaRPr lang="de-DE" altLang="hu-HU" dirty="0"/>
          </a:p>
          <a:p>
            <a:pPr eaLnBrk="1" hangingPunct="1"/>
            <a:r>
              <a:rPr lang="hu-HU" altLang="hu-HU" dirty="0">
                <a:effectLst>
                  <a:outerShdw blurRad="38100" dist="38100" dir="2700000" algn="tl">
                    <a:srgbClr val="C0C0C0"/>
                  </a:outerShdw>
                </a:effectLst>
              </a:rPr>
              <a:t>Hogyan lehet jelentkezni az </a:t>
            </a:r>
            <a:r>
              <a:rPr lang="hu-HU" altLang="hu-HU" b="1" dirty="0" err="1">
                <a:effectLst>
                  <a:outerShdw blurRad="38100" dist="38100" dir="2700000" algn="tl">
                    <a:srgbClr val="C0C0C0"/>
                  </a:outerShdw>
                </a:effectLst>
              </a:rPr>
              <a:t>EMLex</a:t>
            </a:r>
            <a:r>
              <a:rPr lang="hu-HU" altLang="hu-HU" dirty="0" err="1">
                <a:effectLst>
                  <a:outerShdw blurRad="38100" dist="38100" dir="2700000" algn="tl">
                    <a:srgbClr val="C0C0C0"/>
                  </a:outerShdw>
                </a:effectLst>
              </a:rPr>
              <a:t>-re</a:t>
            </a:r>
            <a:r>
              <a:rPr lang="hu-HU" altLang="hu-HU" dirty="0">
                <a:effectLst>
                  <a:outerShdw blurRad="38100" dist="38100" dir="2700000" algn="tl">
                    <a:srgbClr val="C0C0C0"/>
                  </a:outerShdw>
                </a:effectLst>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hu-HU" altLang="hu-HU">
                <a:effectLst>
                  <a:outerShdw blurRad="38100" dist="38100" dir="2700000" algn="tl">
                    <a:srgbClr val="C0C0C0"/>
                  </a:outerShdw>
                </a:effectLst>
              </a:rPr>
              <a:t>Mi az </a:t>
            </a:r>
            <a:r>
              <a:rPr lang="hu-HU" altLang="hu-HU" b="1">
                <a:effectLst>
                  <a:outerShdw blurRad="38100" dist="38100" dir="2700000" algn="tl">
                    <a:srgbClr val="C0C0C0"/>
                  </a:outerShdw>
                </a:effectLst>
              </a:rPr>
              <a:t>EMLex</a:t>
            </a:r>
            <a:r>
              <a:rPr lang="hu-HU" altLang="hu-HU">
                <a:effectLst>
                  <a:outerShdw blurRad="38100" dist="38100" dir="2700000" algn="tl">
                    <a:srgbClr val="C0C0C0"/>
                  </a:outerShdw>
                </a:effectLst>
              </a:rPr>
              <a:t>?</a:t>
            </a:r>
          </a:p>
        </p:txBody>
      </p:sp>
      <p:sp>
        <p:nvSpPr>
          <p:cNvPr id="3075" name="Rectangle 3"/>
          <p:cNvSpPr>
            <a:spLocks noGrp="1" noChangeArrowheads="1"/>
          </p:cNvSpPr>
          <p:nvPr>
            <p:ph type="body" idx="1"/>
          </p:nvPr>
        </p:nvSpPr>
        <p:spPr>
          <a:xfrm>
            <a:off x="179512" y="1557288"/>
            <a:ext cx="9217720" cy="5472112"/>
          </a:xfrm>
        </p:spPr>
        <p:txBody>
          <a:bodyPr/>
          <a:lstStyle/>
          <a:p>
            <a:pPr eaLnBrk="1" hangingPunct="1">
              <a:lnSpc>
                <a:spcPct val="85000"/>
              </a:lnSpc>
              <a:spcBef>
                <a:spcPct val="40000"/>
              </a:spcBef>
            </a:pPr>
            <a:r>
              <a:rPr lang="hu-HU" altLang="hu-HU" sz="2200" b="1" dirty="0"/>
              <a:t>Nemzetközi lexikográfiai mesterképzés</a:t>
            </a:r>
            <a:r>
              <a:rPr lang="hu-HU" altLang="hu-HU" sz="2200" dirty="0"/>
              <a:t> 8 egyetem oktatói és az IDS (Német Nyelvi Intézet) részvételével német és angol nyelven</a:t>
            </a:r>
          </a:p>
          <a:p>
            <a:pPr eaLnBrk="1" hangingPunct="1">
              <a:lnSpc>
                <a:spcPct val="85000"/>
              </a:lnSpc>
              <a:spcBef>
                <a:spcPct val="40000"/>
              </a:spcBef>
            </a:pPr>
            <a:r>
              <a:rPr lang="hu-HU" altLang="hu-HU" sz="2200" b="1" dirty="0"/>
              <a:t>Közös oktatói gárda, közös curriculum, közös 2. szemeszter</a:t>
            </a:r>
            <a:endParaRPr lang="hu-HU" altLang="hu-HU" sz="2200" dirty="0"/>
          </a:p>
          <a:p>
            <a:pPr eaLnBrk="1" hangingPunct="1">
              <a:lnSpc>
                <a:spcPct val="85000"/>
              </a:lnSpc>
              <a:spcBef>
                <a:spcPct val="40000"/>
              </a:spcBef>
            </a:pPr>
            <a:r>
              <a:rPr lang="hu-HU" altLang="hu-HU" sz="2200" dirty="0"/>
              <a:t>4-szemeszteres, 120 kredites képzés </a:t>
            </a:r>
            <a:r>
              <a:rPr lang="hu-HU" altLang="hu-HU" sz="2200" b="1" dirty="0">
                <a:sym typeface="Symbol" panose="05050102010706020507" pitchFamily="18" charset="2"/>
              </a:rPr>
              <a:t>joint degree</a:t>
            </a:r>
            <a:r>
              <a:rPr lang="hu-HU" altLang="hu-HU" sz="2200" dirty="0">
                <a:sym typeface="Symbol" panose="05050102010706020507" pitchFamily="18" charset="2"/>
              </a:rPr>
              <a:t>-vel</a:t>
            </a:r>
            <a:endParaRPr lang="hu-HU" altLang="hu-HU" sz="2200" dirty="0"/>
          </a:p>
          <a:p>
            <a:pPr eaLnBrk="1" hangingPunct="1">
              <a:lnSpc>
                <a:spcPct val="85000"/>
              </a:lnSpc>
              <a:spcBef>
                <a:spcPct val="40000"/>
              </a:spcBef>
              <a:buFont typeface="Wingdings" panose="05000000000000000000" pitchFamily="2" charset="2"/>
              <a:buNone/>
            </a:pPr>
            <a:r>
              <a:rPr lang="hu-HU" altLang="hu-HU" sz="1800" dirty="0"/>
              <a:t>		1., 3. és 4. szemeszter moduljai: anyaintézményben</a:t>
            </a:r>
          </a:p>
          <a:p>
            <a:pPr eaLnBrk="1" hangingPunct="1">
              <a:lnSpc>
                <a:spcPct val="85000"/>
              </a:lnSpc>
              <a:spcBef>
                <a:spcPct val="40000"/>
              </a:spcBef>
              <a:buFont typeface="Wingdings" panose="05000000000000000000" pitchFamily="2" charset="2"/>
              <a:buNone/>
            </a:pPr>
            <a:r>
              <a:rPr lang="hu-HU" altLang="hu-HU" sz="1800" dirty="0"/>
              <a:t>		</a:t>
            </a:r>
            <a:r>
              <a:rPr lang="hu-HU" altLang="hu-HU" sz="1800" b="1" dirty="0"/>
              <a:t>2. szemeszter törzsanyaga</a:t>
            </a:r>
            <a:r>
              <a:rPr lang="hu-HU" altLang="hu-HU" sz="1800" dirty="0"/>
              <a:t>: képzésben résztvevő valamelyik egyetem</a:t>
            </a:r>
            <a:br>
              <a:rPr lang="de-DE" altLang="hu-HU" sz="1800" dirty="0"/>
            </a:br>
            <a:r>
              <a:rPr lang="hu-HU" altLang="hu-HU" sz="1800" dirty="0"/>
              <a:t> </a:t>
            </a:r>
            <a:r>
              <a:rPr lang="de-DE" altLang="hu-HU" sz="1800" dirty="0"/>
              <a:t>	</a:t>
            </a:r>
            <a:r>
              <a:rPr lang="hu-HU" altLang="hu-HU" sz="1800" dirty="0"/>
              <a:t>egyikén (kiutazás: kölcsönös Erasmus szerződésekkel)</a:t>
            </a:r>
          </a:p>
          <a:p>
            <a:pPr eaLnBrk="1" hangingPunct="1">
              <a:lnSpc>
                <a:spcPct val="85000"/>
              </a:lnSpc>
              <a:spcBef>
                <a:spcPct val="40000"/>
              </a:spcBef>
            </a:pPr>
            <a:r>
              <a:rPr lang="hu-HU" altLang="hu-HU" sz="2200" dirty="0"/>
              <a:t>Törzsanyag: valamennyi résztvevő egyetem oktatóinak közreműködésével, </a:t>
            </a:r>
            <a:r>
              <a:rPr lang="hu-HU" altLang="hu-HU" sz="2200" b="1" dirty="0"/>
              <a:t>blokkszemináriumok</a:t>
            </a:r>
            <a:r>
              <a:rPr lang="hu-HU" altLang="hu-HU" sz="2200" dirty="0"/>
              <a:t> formájában</a:t>
            </a:r>
          </a:p>
          <a:p>
            <a:pPr eaLnBrk="1" hangingPunct="1">
              <a:lnSpc>
                <a:spcPct val="85000"/>
              </a:lnSpc>
              <a:spcBef>
                <a:spcPct val="40000"/>
              </a:spcBef>
              <a:buFont typeface="Wingdings" panose="05000000000000000000" pitchFamily="2" charset="2"/>
              <a:buChar char="§"/>
            </a:pPr>
            <a:r>
              <a:rPr lang="hu-HU" altLang="hu-HU" sz="1600" dirty="0"/>
              <a:t>2016/17-es évfolyam: Katowice</a:t>
            </a:r>
          </a:p>
          <a:p>
            <a:pPr eaLnBrk="1" hangingPunct="1">
              <a:lnSpc>
                <a:spcPct val="85000"/>
              </a:lnSpc>
              <a:spcBef>
                <a:spcPct val="40000"/>
              </a:spcBef>
              <a:buFont typeface="Wingdings" panose="05000000000000000000" pitchFamily="2" charset="2"/>
              <a:buChar char="§"/>
            </a:pPr>
            <a:r>
              <a:rPr lang="hu-HU" altLang="hu-HU" sz="1600" dirty="0"/>
              <a:t>2017/18-as évfolyam: Nancy</a:t>
            </a:r>
          </a:p>
          <a:p>
            <a:pPr eaLnBrk="1" hangingPunct="1">
              <a:lnSpc>
                <a:spcPct val="85000"/>
              </a:lnSpc>
              <a:spcBef>
                <a:spcPct val="40000"/>
              </a:spcBef>
              <a:buFont typeface="Wingdings" panose="05000000000000000000" pitchFamily="2" charset="2"/>
              <a:buChar char="§"/>
            </a:pPr>
            <a:r>
              <a:rPr lang="hu-HU" altLang="hu-HU" sz="1600" dirty="0"/>
              <a:t>2018/19-es évfolyam: R</a:t>
            </a:r>
            <a:r>
              <a:rPr lang="de-DE" altLang="hu-HU" sz="1600" dirty="0" err="1"/>
              <a:t>óma</a:t>
            </a:r>
            <a:endParaRPr lang="de-DE" altLang="hu-HU" sz="1600" dirty="0"/>
          </a:p>
          <a:p>
            <a:pPr eaLnBrk="1" hangingPunct="1">
              <a:lnSpc>
                <a:spcPct val="85000"/>
              </a:lnSpc>
              <a:spcBef>
                <a:spcPct val="40000"/>
              </a:spcBef>
              <a:buFont typeface="Wingdings" panose="05000000000000000000" pitchFamily="2" charset="2"/>
              <a:buChar char="§"/>
            </a:pPr>
            <a:r>
              <a:rPr lang="hu-HU" altLang="hu-HU" sz="1600" dirty="0"/>
              <a:t>201</a:t>
            </a:r>
            <a:r>
              <a:rPr lang="de-DE" altLang="hu-HU" sz="1600" dirty="0"/>
              <a:t>9</a:t>
            </a:r>
            <a:r>
              <a:rPr lang="hu-HU" altLang="hu-HU" sz="1600" dirty="0"/>
              <a:t>/</a:t>
            </a:r>
            <a:r>
              <a:rPr lang="de-DE" altLang="hu-HU" sz="1600" dirty="0"/>
              <a:t>20</a:t>
            </a:r>
            <a:r>
              <a:rPr lang="hu-HU" altLang="hu-HU" sz="1600" dirty="0"/>
              <a:t>-as évfolyam:</a:t>
            </a:r>
            <a:r>
              <a:rPr lang="de-DE" altLang="hu-HU" sz="1600" dirty="0"/>
              <a:t> Santiago de Compostela</a:t>
            </a:r>
            <a:endParaRPr lang="hu-HU" altLang="hu-HU" sz="1600" dirty="0"/>
          </a:p>
          <a:p>
            <a:pPr eaLnBrk="1" hangingPunct="1">
              <a:lnSpc>
                <a:spcPct val="85000"/>
              </a:lnSpc>
              <a:spcBef>
                <a:spcPct val="40000"/>
              </a:spcBef>
              <a:buFont typeface="Wingdings" panose="05000000000000000000" pitchFamily="2" charset="2"/>
              <a:buChar char="§"/>
            </a:pPr>
            <a:r>
              <a:rPr lang="de-DE" altLang="hu-HU" sz="1600" dirty="0"/>
              <a:t>2020/21-es </a:t>
            </a:r>
            <a:r>
              <a:rPr lang="de-DE" altLang="hu-HU" sz="1600" dirty="0" err="1"/>
              <a:t>évfolyam</a:t>
            </a:r>
            <a:r>
              <a:rPr lang="de-DE" altLang="hu-HU" sz="1600" dirty="0"/>
              <a:t>: E</a:t>
            </a:r>
            <a:r>
              <a:rPr lang="hu-HU" altLang="hu-HU" sz="1600" dirty="0"/>
              <a:t>rlangen-</a:t>
            </a:r>
            <a:r>
              <a:rPr lang="de-DE" altLang="hu-HU" sz="1600" dirty="0"/>
              <a:t>N</a:t>
            </a:r>
            <a:r>
              <a:rPr lang="hu-HU" altLang="hu-HU" sz="1600" dirty="0"/>
              <a:t>ürnberg</a:t>
            </a:r>
            <a:endParaRPr lang="de-DE" altLang="hu-HU" sz="1600" dirty="0"/>
          </a:p>
          <a:p>
            <a:pPr eaLnBrk="1" hangingPunct="1">
              <a:lnSpc>
                <a:spcPct val="85000"/>
              </a:lnSpc>
              <a:spcBef>
                <a:spcPct val="40000"/>
              </a:spcBef>
              <a:buFont typeface="Wingdings" panose="05000000000000000000" pitchFamily="2" charset="2"/>
              <a:buChar char="§"/>
            </a:pPr>
            <a:r>
              <a:rPr lang="de-DE" altLang="hu-HU" sz="1600" dirty="0"/>
              <a:t>2021/22-es </a:t>
            </a:r>
            <a:r>
              <a:rPr lang="de-DE" altLang="hu-HU" sz="1600" dirty="0" err="1"/>
              <a:t>évfolyam</a:t>
            </a:r>
            <a:r>
              <a:rPr lang="de-DE" altLang="hu-HU" sz="1600" dirty="0"/>
              <a:t>: Braga</a:t>
            </a:r>
          </a:p>
          <a:p>
            <a:pPr eaLnBrk="1" hangingPunct="1">
              <a:lnSpc>
                <a:spcPct val="85000"/>
              </a:lnSpc>
              <a:spcBef>
                <a:spcPct val="40000"/>
              </a:spcBef>
              <a:buFont typeface="Wingdings" panose="05000000000000000000" pitchFamily="2" charset="2"/>
              <a:buChar char="§"/>
            </a:pPr>
            <a:r>
              <a:rPr lang="de-DE" altLang="hu-HU" sz="1600" b="1" dirty="0"/>
              <a:t>2022/23-as </a:t>
            </a:r>
            <a:r>
              <a:rPr lang="de-DE" altLang="hu-HU" sz="1600" b="1" dirty="0" err="1"/>
              <a:t>évfolyam</a:t>
            </a:r>
            <a:r>
              <a:rPr lang="de-DE" altLang="hu-HU" sz="1600" b="1" dirty="0"/>
              <a:t>: Budapest</a:t>
            </a:r>
            <a:endParaRPr lang="hu-HU" altLang="hu-HU"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subTnLst>
                                    <p:animClr clrSpc="rgb" dir="cw">
                                      <p:cBhvr override="childStyle">
                                        <p:cTn dur="1" fill="hold" display="0" masterRel="nextClick" afterEffect="1"/>
                                        <p:tgtEl>
                                          <p:spTgt spid="3075">
                                            <p:txEl>
                                              <p:pRg st="0" end="0"/>
                                            </p:txEl>
                                          </p:spTgt>
                                        </p:tgtEl>
                                        <p:attrNameLst>
                                          <p:attrName>ppt_c</p:attrName>
                                        </p:attrNameLst>
                                      </p:cBhvr>
                                      <p:to>
                                        <a:schemeClr val="tx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2000"/>
                                        <p:tgtEl>
                                          <p:spTgt spid="3075">
                                            <p:txEl>
                                              <p:pRg st="1" end="1"/>
                                            </p:txEl>
                                          </p:spTgt>
                                        </p:tgtEl>
                                      </p:cBhvr>
                                    </p:animEffect>
                                  </p:childTnLst>
                                  <p:subTnLst>
                                    <p:animClr clrSpc="rgb" dir="cw">
                                      <p:cBhvr override="childStyle">
                                        <p:cTn dur="1" fill="hold" display="0" masterRel="nextClick" afterEffect="1"/>
                                        <p:tgtEl>
                                          <p:spTgt spid="3075">
                                            <p:txEl>
                                              <p:pRg st="1" end="1"/>
                                            </p:txEl>
                                          </p:spTgt>
                                        </p:tgtEl>
                                        <p:attrNameLst>
                                          <p:attrName>ppt_c</p:attrName>
                                        </p:attrNameLst>
                                      </p:cBhvr>
                                      <p:to>
                                        <a:schemeClr val="tx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000"/>
                                        <p:tgtEl>
                                          <p:spTgt spid="3075">
                                            <p:txEl>
                                              <p:pRg st="2" end="2"/>
                                            </p:txEl>
                                          </p:spTgt>
                                        </p:tgtEl>
                                      </p:cBhvr>
                                    </p:animEffect>
                                  </p:childTnLst>
                                  <p:subTnLst>
                                    <p:animClr clrSpc="rgb" dir="cw">
                                      <p:cBhvr override="childStyle">
                                        <p:cTn dur="1" fill="hold" display="0" masterRel="nextClick" afterEffect="1"/>
                                        <p:tgtEl>
                                          <p:spTgt spid="3075">
                                            <p:txEl>
                                              <p:pRg st="2" end="2"/>
                                            </p:txEl>
                                          </p:spTgt>
                                        </p:tgtEl>
                                        <p:attrNameLst>
                                          <p:attrName>ppt_c</p:attrName>
                                        </p:attrNameLst>
                                      </p:cBhvr>
                                      <p:to>
                                        <a:schemeClr val="tx2"/>
                                      </p:to>
                                    </p:animClr>
                                  </p:subTnLst>
                                </p:cTn>
                              </p:par>
                              <p:par>
                                <p:cTn id="18" presetID="10" presetClass="entr" presetSubtype="0" fill="hold" grpId="0" nodeType="with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Effect transition="in" filter="fade">
                                      <p:cBhvr>
                                        <p:cTn id="20" dur="2000"/>
                                        <p:tgtEl>
                                          <p:spTgt spid="3075">
                                            <p:txEl>
                                              <p:pRg st="3" end="3"/>
                                            </p:txEl>
                                          </p:spTgt>
                                        </p:tgtEl>
                                      </p:cBhvr>
                                    </p:animEffect>
                                  </p:childTnLst>
                                  <p:subTnLst>
                                    <p:animClr clrSpc="rgb" dir="cw">
                                      <p:cBhvr override="childStyle">
                                        <p:cTn dur="1" fill="hold" display="0" masterRel="nextClick" afterEffect="1"/>
                                        <p:tgtEl>
                                          <p:spTgt spid="3075">
                                            <p:txEl>
                                              <p:pRg st="3" end="3"/>
                                            </p:txEl>
                                          </p:spTgt>
                                        </p:tgtEl>
                                        <p:attrNameLst>
                                          <p:attrName>ppt_c</p:attrName>
                                        </p:attrNameLst>
                                      </p:cBhvr>
                                      <p:to>
                                        <a:schemeClr val="tx2"/>
                                      </p:to>
                                    </p:animClr>
                                  </p:subTnLst>
                                </p:cTn>
                              </p:par>
                              <p:par>
                                <p:cTn id="21" presetID="10" presetClass="entr" presetSubtype="0" fill="hold" grpId="0" nodeType="with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fade">
                                      <p:cBhvr>
                                        <p:cTn id="23" dur="2000"/>
                                        <p:tgtEl>
                                          <p:spTgt spid="3075">
                                            <p:txEl>
                                              <p:pRg st="4" end="4"/>
                                            </p:txEl>
                                          </p:spTgt>
                                        </p:tgtEl>
                                      </p:cBhvr>
                                    </p:animEffect>
                                  </p:childTnLst>
                                  <p:subTnLst>
                                    <p:animClr clrSpc="rgb" dir="cw">
                                      <p:cBhvr override="childStyle">
                                        <p:cTn dur="1" fill="hold" display="0" masterRel="nextClick" afterEffect="1"/>
                                        <p:tgtEl>
                                          <p:spTgt spid="3075">
                                            <p:txEl>
                                              <p:pRg st="4" end="4"/>
                                            </p:txEl>
                                          </p:spTgt>
                                        </p:tgtEl>
                                        <p:attrNameLst>
                                          <p:attrName>ppt_c</p:attrName>
                                        </p:attrNameLst>
                                      </p:cBhvr>
                                      <p:to>
                                        <a:schemeClr val="tx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75">
                                            <p:txEl>
                                              <p:pRg st="5" end="5"/>
                                            </p:txEl>
                                          </p:spTgt>
                                        </p:tgtEl>
                                        <p:attrNameLst>
                                          <p:attrName>style.visibility</p:attrName>
                                        </p:attrNameLst>
                                      </p:cBhvr>
                                      <p:to>
                                        <p:strVal val="visible"/>
                                      </p:to>
                                    </p:set>
                                    <p:animEffect transition="in" filter="fade">
                                      <p:cBhvr>
                                        <p:cTn id="28" dur="2000"/>
                                        <p:tgtEl>
                                          <p:spTgt spid="3075">
                                            <p:txEl>
                                              <p:pRg st="5" end="5"/>
                                            </p:txEl>
                                          </p:spTgt>
                                        </p:tgtEl>
                                      </p:cBhvr>
                                    </p:animEffect>
                                  </p:childTnLst>
                                  <p:subTnLst>
                                    <p:animClr clrSpc="rgb" dir="cw">
                                      <p:cBhvr override="childStyle">
                                        <p:cTn dur="1" fill="hold" display="0" masterRel="nextClick" afterEffect="1"/>
                                        <p:tgtEl>
                                          <p:spTgt spid="3075">
                                            <p:txEl>
                                              <p:pRg st="5" end="5"/>
                                            </p:txEl>
                                          </p:spTgt>
                                        </p:tgtEl>
                                        <p:attrNameLst>
                                          <p:attrName>ppt_c</p:attrName>
                                        </p:attrNameLst>
                                      </p:cBhvr>
                                      <p:to>
                                        <a:schemeClr val="tx2"/>
                                      </p:to>
                                    </p:animClr>
                                  </p:subTnLst>
                                </p:cTn>
                              </p:par>
                              <p:par>
                                <p:cTn id="29" presetID="10" presetClass="entr" presetSubtype="0" fill="hold" grpId="0" nodeType="with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animEffect transition="in" filter="fade">
                                      <p:cBhvr>
                                        <p:cTn id="31" dur="2000"/>
                                        <p:tgtEl>
                                          <p:spTgt spid="3075">
                                            <p:txEl>
                                              <p:pRg st="6" end="6"/>
                                            </p:txEl>
                                          </p:spTgt>
                                        </p:tgtEl>
                                      </p:cBhvr>
                                    </p:animEffect>
                                  </p:childTnLst>
                                  <p:subTnLst>
                                    <p:animClr clrSpc="rgb" dir="cw">
                                      <p:cBhvr override="childStyle">
                                        <p:cTn dur="1" fill="hold" display="0" masterRel="nextClick" afterEffect="1"/>
                                        <p:tgtEl>
                                          <p:spTgt spid="3075">
                                            <p:txEl>
                                              <p:pRg st="6" end="6"/>
                                            </p:txEl>
                                          </p:spTgt>
                                        </p:tgtEl>
                                        <p:attrNameLst>
                                          <p:attrName>ppt_c</p:attrName>
                                        </p:attrNameLst>
                                      </p:cBhvr>
                                      <p:to>
                                        <a:schemeClr val="tx2"/>
                                      </p:to>
                                    </p:animClr>
                                  </p:subTnLst>
                                </p:cTn>
                              </p:par>
                              <p:par>
                                <p:cTn id="32" presetID="10" presetClass="entr" presetSubtype="0" fill="hold" grpId="0" nodeType="withEffect">
                                  <p:stCondLst>
                                    <p:cond delay="0"/>
                                  </p:stCondLst>
                                  <p:childTnLst>
                                    <p:set>
                                      <p:cBhvr>
                                        <p:cTn id="33" dur="1" fill="hold">
                                          <p:stCondLst>
                                            <p:cond delay="0"/>
                                          </p:stCondLst>
                                        </p:cTn>
                                        <p:tgtEl>
                                          <p:spTgt spid="3075">
                                            <p:txEl>
                                              <p:pRg st="7" end="7"/>
                                            </p:txEl>
                                          </p:spTgt>
                                        </p:tgtEl>
                                        <p:attrNameLst>
                                          <p:attrName>style.visibility</p:attrName>
                                        </p:attrNameLst>
                                      </p:cBhvr>
                                      <p:to>
                                        <p:strVal val="visible"/>
                                      </p:to>
                                    </p:set>
                                    <p:animEffect transition="in" filter="fade">
                                      <p:cBhvr>
                                        <p:cTn id="34" dur="2000"/>
                                        <p:tgtEl>
                                          <p:spTgt spid="3075">
                                            <p:txEl>
                                              <p:pRg st="7" end="7"/>
                                            </p:txEl>
                                          </p:spTgt>
                                        </p:tgtEl>
                                      </p:cBhvr>
                                    </p:animEffect>
                                  </p:childTnLst>
                                  <p:subTnLst>
                                    <p:animClr clrSpc="rgb" dir="cw">
                                      <p:cBhvr override="childStyle">
                                        <p:cTn dur="1" fill="hold" display="0" masterRel="nextClick" afterEffect="1"/>
                                        <p:tgtEl>
                                          <p:spTgt spid="3075">
                                            <p:txEl>
                                              <p:pRg st="7" end="7"/>
                                            </p:txEl>
                                          </p:spTgt>
                                        </p:tgtEl>
                                        <p:attrNameLst>
                                          <p:attrName>ppt_c</p:attrName>
                                        </p:attrNameLst>
                                      </p:cBhvr>
                                      <p:to>
                                        <a:schemeClr val="tx2"/>
                                      </p:to>
                                    </p:animClr>
                                  </p:subTnLst>
                                </p:cTn>
                              </p:par>
                              <p:par>
                                <p:cTn id="35" presetID="10" presetClass="entr" presetSubtype="0" fill="hold" grpId="0" nodeType="withEffect">
                                  <p:stCondLst>
                                    <p:cond delay="0"/>
                                  </p:stCondLst>
                                  <p:childTnLst>
                                    <p:set>
                                      <p:cBhvr>
                                        <p:cTn id="36" dur="1" fill="hold">
                                          <p:stCondLst>
                                            <p:cond delay="0"/>
                                          </p:stCondLst>
                                        </p:cTn>
                                        <p:tgtEl>
                                          <p:spTgt spid="3075">
                                            <p:txEl>
                                              <p:pRg st="8" end="8"/>
                                            </p:txEl>
                                          </p:spTgt>
                                        </p:tgtEl>
                                        <p:attrNameLst>
                                          <p:attrName>style.visibility</p:attrName>
                                        </p:attrNameLst>
                                      </p:cBhvr>
                                      <p:to>
                                        <p:strVal val="visible"/>
                                      </p:to>
                                    </p:set>
                                    <p:animEffect transition="in" filter="fade">
                                      <p:cBhvr>
                                        <p:cTn id="37" dur="2000"/>
                                        <p:tgtEl>
                                          <p:spTgt spid="3075">
                                            <p:txEl>
                                              <p:pRg st="8" end="8"/>
                                            </p:txEl>
                                          </p:spTgt>
                                        </p:tgtEl>
                                      </p:cBhvr>
                                    </p:animEffect>
                                  </p:childTnLst>
                                  <p:subTnLst>
                                    <p:animClr clrSpc="rgb" dir="cw">
                                      <p:cBhvr override="childStyle">
                                        <p:cTn dur="1" fill="hold" display="0" masterRel="nextClick" afterEffect="1"/>
                                        <p:tgtEl>
                                          <p:spTgt spid="3075">
                                            <p:txEl>
                                              <p:pRg st="8" end="8"/>
                                            </p:txEl>
                                          </p:spTgt>
                                        </p:tgtEl>
                                        <p:attrNameLst>
                                          <p:attrName>ppt_c</p:attrName>
                                        </p:attrNameLst>
                                      </p:cBhvr>
                                      <p:to>
                                        <a:schemeClr val="tx2"/>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75">
                                            <p:txEl>
                                              <p:pRg st="9" end="9"/>
                                            </p:txEl>
                                          </p:spTgt>
                                        </p:tgtEl>
                                        <p:attrNameLst>
                                          <p:attrName>style.visibility</p:attrName>
                                        </p:attrNameLst>
                                      </p:cBhvr>
                                      <p:to>
                                        <p:strVal val="visible"/>
                                      </p:to>
                                    </p:set>
                                    <p:animEffect transition="in" filter="fade">
                                      <p:cBhvr>
                                        <p:cTn id="42" dur="2000"/>
                                        <p:tgtEl>
                                          <p:spTgt spid="3075">
                                            <p:txEl>
                                              <p:pRg st="9" end="9"/>
                                            </p:txEl>
                                          </p:spTgt>
                                        </p:tgtEl>
                                      </p:cBhvr>
                                    </p:animEffect>
                                  </p:childTnLst>
                                  <p:subTnLst>
                                    <p:animClr clrSpc="rgb" dir="cw">
                                      <p:cBhvr override="childStyle">
                                        <p:cTn dur="1" fill="hold" display="0" masterRel="nextClick" afterEffect="1"/>
                                        <p:tgtEl>
                                          <p:spTgt spid="3075">
                                            <p:txEl>
                                              <p:pRg st="9" end="9"/>
                                            </p:txEl>
                                          </p:spTgt>
                                        </p:tgtEl>
                                        <p:attrNameLst>
                                          <p:attrName>ppt_c</p:attrName>
                                        </p:attrNameLst>
                                      </p:cBhvr>
                                      <p:to>
                                        <a:schemeClr val="tx2"/>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75">
                                            <p:txEl>
                                              <p:pRg st="10" end="10"/>
                                            </p:txEl>
                                          </p:spTgt>
                                        </p:tgtEl>
                                        <p:attrNameLst>
                                          <p:attrName>style.visibility</p:attrName>
                                        </p:attrNameLst>
                                      </p:cBhvr>
                                      <p:to>
                                        <p:strVal val="visible"/>
                                      </p:to>
                                    </p:set>
                                    <p:animEffect transition="in" filter="fade">
                                      <p:cBhvr>
                                        <p:cTn id="47" dur="2000"/>
                                        <p:tgtEl>
                                          <p:spTgt spid="3075">
                                            <p:txEl>
                                              <p:pRg st="10" end="10"/>
                                            </p:txEl>
                                          </p:spTgt>
                                        </p:tgtEl>
                                      </p:cBhvr>
                                    </p:animEffect>
                                  </p:childTnLst>
                                  <p:subTnLst>
                                    <p:animClr clrSpc="rgb" dir="cw">
                                      <p:cBhvr override="childStyle">
                                        <p:cTn dur="1" fill="hold" display="0" masterRel="nextClick" afterEffect="1"/>
                                        <p:tgtEl>
                                          <p:spTgt spid="3075">
                                            <p:txEl>
                                              <p:pRg st="10" end="10"/>
                                            </p:txEl>
                                          </p:spTgt>
                                        </p:tgtEl>
                                        <p:attrNameLst>
                                          <p:attrName>ppt_c</p:attrName>
                                        </p:attrNameLst>
                                      </p:cBhvr>
                                      <p:to>
                                        <a:schemeClr val="tx2"/>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75">
                                            <p:txEl>
                                              <p:pRg st="11" end="11"/>
                                            </p:txEl>
                                          </p:spTgt>
                                        </p:tgtEl>
                                        <p:attrNameLst>
                                          <p:attrName>style.visibility</p:attrName>
                                        </p:attrNameLst>
                                      </p:cBhvr>
                                      <p:to>
                                        <p:strVal val="visible"/>
                                      </p:to>
                                    </p:set>
                                    <p:animEffect transition="in" filter="fade">
                                      <p:cBhvr>
                                        <p:cTn id="52" dur="2000"/>
                                        <p:tgtEl>
                                          <p:spTgt spid="3075">
                                            <p:txEl>
                                              <p:pRg st="11" end="11"/>
                                            </p:txEl>
                                          </p:spTgt>
                                        </p:tgtEl>
                                      </p:cBhvr>
                                    </p:animEffect>
                                  </p:childTnLst>
                                  <p:subTnLst>
                                    <p:animClr clrSpc="rgb" dir="cw">
                                      <p:cBhvr override="childStyle">
                                        <p:cTn dur="1" fill="hold" display="0" masterRel="nextClick" afterEffect="1"/>
                                        <p:tgtEl>
                                          <p:spTgt spid="3075">
                                            <p:txEl>
                                              <p:pRg st="11" end="11"/>
                                            </p:txEl>
                                          </p:spTgt>
                                        </p:tgtEl>
                                        <p:attrNameLst>
                                          <p:attrName>ppt_c</p:attrName>
                                        </p:attrNameLst>
                                      </p:cBhvr>
                                      <p:to>
                                        <a:schemeClr val="tx2"/>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75">
                                            <p:txEl>
                                              <p:pRg st="12" end="12"/>
                                            </p:txEl>
                                          </p:spTgt>
                                        </p:tgtEl>
                                        <p:attrNameLst>
                                          <p:attrName>style.visibility</p:attrName>
                                        </p:attrNameLst>
                                      </p:cBhvr>
                                      <p:to>
                                        <p:strVal val="visible"/>
                                      </p:to>
                                    </p:set>
                                    <p:animEffect transition="in" filter="fade">
                                      <p:cBhvr>
                                        <p:cTn id="57" dur="2000"/>
                                        <p:tgtEl>
                                          <p:spTgt spid="3075">
                                            <p:txEl>
                                              <p:pRg st="12" end="12"/>
                                            </p:txEl>
                                          </p:spTgt>
                                        </p:tgtEl>
                                      </p:cBhvr>
                                    </p:animEffect>
                                  </p:childTnLst>
                                  <p:subTnLst>
                                    <p:animClr clrSpc="rgb" dir="cw">
                                      <p:cBhvr override="childStyle">
                                        <p:cTn dur="1" fill="hold" display="0" masterRel="nextClick" afterEffect="1"/>
                                        <p:tgtEl>
                                          <p:spTgt spid="3075">
                                            <p:txEl>
                                              <p:pRg st="12" end="1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hu-HU" altLang="hu-HU">
                <a:effectLst>
                  <a:outerShdw blurRad="38100" dist="38100" dir="2700000" algn="tl">
                    <a:srgbClr val="C0C0C0"/>
                  </a:outerShdw>
                </a:effectLst>
              </a:rPr>
              <a:t>Mi az </a:t>
            </a:r>
            <a:r>
              <a:rPr lang="hu-HU" altLang="hu-HU" b="1">
                <a:effectLst>
                  <a:outerShdw blurRad="38100" dist="38100" dir="2700000" algn="tl">
                    <a:srgbClr val="C0C0C0"/>
                  </a:outerShdw>
                </a:effectLst>
              </a:rPr>
              <a:t>EMLex</a:t>
            </a:r>
            <a:r>
              <a:rPr lang="hu-HU" altLang="hu-HU">
                <a:effectLst>
                  <a:outerShdw blurRad="38100" dist="38100" dir="2700000" algn="tl">
                    <a:srgbClr val="C0C0C0"/>
                  </a:outerShdw>
                </a:effectLst>
              </a:rPr>
              <a:t> célja?</a:t>
            </a:r>
          </a:p>
        </p:txBody>
      </p:sp>
      <p:sp>
        <p:nvSpPr>
          <p:cNvPr id="4099" name="Rectangle 3"/>
          <p:cNvSpPr>
            <a:spLocks noGrp="1" noChangeArrowheads="1"/>
          </p:cNvSpPr>
          <p:nvPr>
            <p:ph type="body" idx="1"/>
          </p:nvPr>
        </p:nvSpPr>
        <p:spPr>
          <a:xfrm>
            <a:off x="411163" y="1916113"/>
            <a:ext cx="8697912" cy="4681537"/>
          </a:xfrm>
        </p:spPr>
        <p:txBody>
          <a:bodyPr/>
          <a:lstStyle/>
          <a:p>
            <a:pPr eaLnBrk="1" hangingPunct="1">
              <a:lnSpc>
                <a:spcPct val="80000"/>
              </a:lnSpc>
              <a:spcBef>
                <a:spcPct val="40000"/>
              </a:spcBef>
              <a:buFont typeface="Wingdings" panose="05000000000000000000" pitchFamily="2" charset="2"/>
              <a:buNone/>
            </a:pPr>
            <a:r>
              <a:rPr lang="hu-HU" altLang="hu-HU" sz="2000" dirty="0"/>
              <a:t>Az </a:t>
            </a:r>
            <a:r>
              <a:rPr lang="hu-HU" altLang="hu-HU" sz="2000" b="1" dirty="0"/>
              <a:t>EMLex</a:t>
            </a:r>
            <a:r>
              <a:rPr lang="hu-HU" altLang="hu-HU" sz="2000" dirty="0"/>
              <a:t> célja, hogy</a:t>
            </a:r>
            <a:br>
              <a:rPr lang="de-DE" altLang="hu-HU" sz="2000" dirty="0"/>
            </a:br>
            <a:endParaRPr lang="hu-HU" altLang="hu-HU" sz="2000" dirty="0"/>
          </a:p>
          <a:p>
            <a:pPr eaLnBrk="1" hangingPunct="1">
              <a:lnSpc>
                <a:spcPct val="85000"/>
              </a:lnSpc>
              <a:spcBef>
                <a:spcPct val="40000"/>
              </a:spcBef>
            </a:pPr>
            <a:r>
              <a:rPr lang="hu-HU" altLang="hu-HU" sz="2000" b="1" dirty="0"/>
              <a:t>közvetítse a</a:t>
            </a:r>
            <a:r>
              <a:rPr lang="hu-HU" altLang="hu-HU" sz="2000" dirty="0"/>
              <a:t> </a:t>
            </a:r>
            <a:r>
              <a:rPr lang="hu-HU" altLang="hu-HU" sz="2000" b="1" dirty="0"/>
              <a:t>nemzetközi lexikográfia és társtudományok elméletét és gyakorlatát</a:t>
            </a:r>
            <a:r>
              <a:rPr lang="hu-HU" altLang="hu-HU" sz="2000" dirty="0"/>
              <a:t>,</a:t>
            </a:r>
          </a:p>
          <a:p>
            <a:pPr eaLnBrk="1" hangingPunct="1">
              <a:lnSpc>
                <a:spcPct val="85000"/>
              </a:lnSpc>
              <a:spcBef>
                <a:spcPct val="40000"/>
              </a:spcBef>
            </a:pPr>
            <a:r>
              <a:rPr lang="hu-HU" altLang="hu-HU" sz="2000" dirty="0"/>
              <a:t>olyan </a:t>
            </a:r>
            <a:r>
              <a:rPr lang="hu-HU" altLang="hu-HU" sz="2000" b="1" dirty="0"/>
              <a:t>európai orientációjú nemzetközi interdiszciplináris képzést nyújtson</a:t>
            </a:r>
            <a:r>
              <a:rPr lang="hu-HU" altLang="hu-HU" sz="2000" dirty="0"/>
              <a:t>, amely más országok hallgatói számára is vonzó lehet és amelyben az anyanyelven kívül </a:t>
            </a:r>
            <a:r>
              <a:rPr lang="hu-HU" altLang="hu-HU" sz="2000" b="1" dirty="0"/>
              <a:t>két idegen nyelv ismerete és használata </a:t>
            </a:r>
            <a:r>
              <a:rPr lang="hu-HU" altLang="hu-HU" sz="2000" dirty="0"/>
              <a:t>szükséges,</a:t>
            </a:r>
          </a:p>
          <a:p>
            <a:pPr eaLnBrk="1" hangingPunct="1">
              <a:lnSpc>
                <a:spcPct val="85000"/>
              </a:lnSpc>
              <a:spcBef>
                <a:spcPct val="40000"/>
              </a:spcBef>
            </a:pPr>
            <a:r>
              <a:rPr lang="hu-HU" altLang="hu-HU" sz="2000" dirty="0"/>
              <a:t>felkészítse a hallgatókat a lexikográfia kérdéseinek kritikus és önálló kezelésére,</a:t>
            </a:r>
          </a:p>
          <a:p>
            <a:pPr eaLnBrk="1" hangingPunct="1">
              <a:lnSpc>
                <a:spcPct val="85000"/>
              </a:lnSpc>
              <a:spcBef>
                <a:spcPct val="40000"/>
              </a:spcBef>
            </a:pPr>
            <a:r>
              <a:rPr lang="hu-HU" altLang="hu-HU" sz="2000" b="1" dirty="0"/>
              <a:t>gyakorlatban hasznosítható ismereteket és tapasztalatokat közvetítsen</a:t>
            </a:r>
            <a:r>
              <a:rPr lang="hu-HU" altLang="hu-HU" sz="2000" dirty="0"/>
              <a:t> a későbbi szakmai feladatok széles skálájához </a:t>
            </a:r>
            <a:br>
              <a:rPr lang="hu-HU" altLang="hu-HU" sz="2000" dirty="0"/>
            </a:br>
            <a:r>
              <a:rPr lang="hu-HU" altLang="hu-HU" sz="2000" dirty="0"/>
              <a:t>(pl. kiadói lexikográfiai tevékenység, kulturális területek, média, politika, gazdaság, iskolai és felnőttoktatás, oktatástervezés és tudományos területek).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4099">
                                            <p:txEl>
                                              <p:pRg st="1" end="1"/>
                                            </p:txEl>
                                          </p:spTgt>
                                        </p:tgtEl>
                                        <p:attrNameLst>
                                          <p:attrName>style.opacity</p:attrName>
                                        </p:attrNameLst>
                                      </p:cBhvr>
                                      <p:to>
                                        <p:strVal val="0.25"/>
                                      </p:to>
                                    </p:set>
                                    <p:animEffect filter="image" prLst="opacity: 0.25">
                                      <p:cBhvr rctx="IE">
                                        <p:cTn id="7" dur="indefinite"/>
                                        <p:tgtEl>
                                          <p:spTgt spid="4099">
                                            <p:txEl>
                                              <p:pRg st="1" end="1"/>
                                            </p:txEl>
                                          </p:spTgt>
                                        </p:tgtEl>
                                      </p:cBhvr>
                                    </p:animEffect>
                                  </p:childTnLst>
                                </p:cTn>
                              </p:par>
                              <p:par>
                                <p:cTn id="8" presetID="9" presetClass="emph" presetSubtype="0" grpId="0" nodeType="withEffect">
                                  <p:stCondLst>
                                    <p:cond delay="0"/>
                                  </p:stCondLst>
                                  <p:childTnLst>
                                    <p:set>
                                      <p:cBhvr rctx="PPT">
                                        <p:cTn id="9" dur="indefinite"/>
                                        <p:tgtEl>
                                          <p:spTgt spid="4099">
                                            <p:txEl>
                                              <p:pRg st="2" end="2"/>
                                            </p:txEl>
                                          </p:spTgt>
                                        </p:tgtEl>
                                        <p:attrNameLst>
                                          <p:attrName>style.opacity</p:attrName>
                                        </p:attrNameLst>
                                      </p:cBhvr>
                                      <p:to>
                                        <p:strVal val="0.25"/>
                                      </p:to>
                                    </p:set>
                                    <p:animEffect filter="image" prLst="opacity: 0.25">
                                      <p:cBhvr rctx="IE">
                                        <p:cTn id="10" dur="indefinite"/>
                                        <p:tgtEl>
                                          <p:spTgt spid="4099">
                                            <p:txEl>
                                              <p:pRg st="2" end="2"/>
                                            </p:txEl>
                                          </p:spTgt>
                                        </p:tgtEl>
                                      </p:cBhvr>
                                    </p:animEffect>
                                  </p:childTnLst>
                                </p:cTn>
                              </p:par>
                              <p:par>
                                <p:cTn id="11" presetID="9" presetClass="emph" presetSubtype="0" grpId="0" nodeType="withEffect">
                                  <p:stCondLst>
                                    <p:cond delay="0"/>
                                  </p:stCondLst>
                                  <p:childTnLst>
                                    <p:set>
                                      <p:cBhvr rctx="PPT">
                                        <p:cTn id="12" dur="indefinite"/>
                                        <p:tgtEl>
                                          <p:spTgt spid="4099">
                                            <p:txEl>
                                              <p:pRg st="3" end="3"/>
                                            </p:txEl>
                                          </p:spTgt>
                                        </p:tgtEl>
                                        <p:attrNameLst>
                                          <p:attrName>style.opacity</p:attrName>
                                        </p:attrNameLst>
                                      </p:cBhvr>
                                      <p:to>
                                        <p:strVal val="0.25"/>
                                      </p:to>
                                    </p:set>
                                    <p:animEffect filter="image" prLst="opacity: 0.25">
                                      <p:cBhvr rctx="IE">
                                        <p:cTn id="13" dur="indefinite"/>
                                        <p:tgtEl>
                                          <p:spTgt spid="4099">
                                            <p:txEl>
                                              <p:pRg st="3" end="3"/>
                                            </p:txEl>
                                          </p:spTgt>
                                        </p:tgtEl>
                                      </p:cBhvr>
                                    </p:animEffect>
                                  </p:childTnLst>
                                </p:cTn>
                              </p:par>
                              <p:par>
                                <p:cTn id="14" presetID="9" presetClass="emph" presetSubtype="0" grpId="0" nodeType="withEffect">
                                  <p:stCondLst>
                                    <p:cond delay="0"/>
                                  </p:stCondLst>
                                  <p:childTnLst>
                                    <p:set>
                                      <p:cBhvr rctx="PPT">
                                        <p:cTn id="15" dur="indefinite"/>
                                        <p:tgtEl>
                                          <p:spTgt spid="4099">
                                            <p:txEl>
                                              <p:pRg st="4" end="4"/>
                                            </p:txEl>
                                          </p:spTgt>
                                        </p:tgtEl>
                                        <p:attrNameLst>
                                          <p:attrName>style.opacity</p:attrName>
                                        </p:attrNameLst>
                                      </p:cBhvr>
                                      <p:to>
                                        <p:strVal val="0.25"/>
                                      </p:to>
                                    </p:set>
                                    <p:animEffect filter="image" prLst="opacity: 0.25">
                                      <p:cBhvr rctx="IE">
                                        <p:cTn id="16" dur="indefinite"/>
                                        <p:tgtEl>
                                          <p:spTgt spid="4099">
                                            <p:txEl>
                                              <p:pRg st="4" end="4"/>
                                            </p:txEl>
                                          </p:spTgt>
                                        </p:tgtEl>
                                      </p:cBhvr>
                                    </p:animEffect>
                                  </p:childTnLst>
                                </p:cTn>
                              </p:par>
                              <p:par>
                                <p:cTn id="17" presetID="9" presetClass="emph" presetSubtype="0" grpId="1" nodeType="withEffect">
                                  <p:stCondLst>
                                    <p:cond delay="0"/>
                                  </p:stCondLst>
                                  <p:endCondLst>
                                    <p:cond evt="onNext" delay="0">
                                      <p:tgtEl>
                                        <p:sldTgt/>
                                      </p:tgtEl>
                                    </p:cond>
                                  </p:endCondLst>
                                  <p:childTnLst>
                                    <p:set>
                                      <p:cBhvr rctx="PPT">
                                        <p:cTn id="18" dur="indefinite"/>
                                        <p:tgtEl>
                                          <p:spTgt spid="4099">
                                            <p:txEl>
                                              <p:pRg st="0" end="0"/>
                                            </p:txEl>
                                          </p:spTgt>
                                        </p:tgtEl>
                                        <p:attrNameLst>
                                          <p:attrName>style.opacity</p:attrName>
                                        </p:attrNameLst>
                                      </p:cBhvr>
                                      <p:to>
                                        <p:strVal val="1.0"/>
                                      </p:to>
                                    </p:set>
                                    <p:animEffect filter="image" prLst="opacity: 1.0">
                                      <p:cBhvr rctx="IE">
                                        <p:cTn id="19" dur="indefinite"/>
                                        <p:tgtEl>
                                          <p:spTgt spid="409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grpId="1" nodeType="clickEffect">
                                  <p:stCondLst>
                                    <p:cond delay="0"/>
                                  </p:stCondLst>
                                  <p:endCondLst>
                                    <p:cond evt="onNext" delay="0">
                                      <p:tgtEl>
                                        <p:sldTgt/>
                                      </p:tgtEl>
                                    </p:cond>
                                  </p:endCondLst>
                                  <p:childTnLst>
                                    <p:set>
                                      <p:cBhvr rctx="PPT">
                                        <p:cTn id="23" dur="indefinite"/>
                                        <p:tgtEl>
                                          <p:spTgt spid="4099">
                                            <p:txEl>
                                              <p:pRg st="1" end="1"/>
                                            </p:txEl>
                                          </p:spTgt>
                                        </p:tgtEl>
                                        <p:attrNameLst>
                                          <p:attrName>style.opacity</p:attrName>
                                        </p:attrNameLst>
                                      </p:cBhvr>
                                      <p:to>
                                        <p:strVal val="1.0"/>
                                      </p:to>
                                    </p:set>
                                    <p:animEffect filter="image" prLst="opacity: 1.0">
                                      <p:cBhvr rctx="IE">
                                        <p:cTn id="24" dur="indefinite"/>
                                        <p:tgtEl>
                                          <p:spTgt spid="4099">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mph" presetSubtype="0" grpId="1" nodeType="clickEffect">
                                  <p:stCondLst>
                                    <p:cond delay="0"/>
                                  </p:stCondLst>
                                  <p:endCondLst>
                                    <p:cond evt="onNext" delay="0">
                                      <p:tgtEl>
                                        <p:sldTgt/>
                                      </p:tgtEl>
                                    </p:cond>
                                  </p:endCondLst>
                                  <p:childTnLst>
                                    <p:set>
                                      <p:cBhvr rctx="PPT">
                                        <p:cTn id="28" dur="indefinite"/>
                                        <p:tgtEl>
                                          <p:spTgt spid="4099">
                                            <p:txEl>
                                              <p:pRg st="2" end="2"/>
                                            </p:txEl>
                                          </p:spTgt>
                                        </p:tgtEl>
                                        <p:attrNameLst>
                                          <p:attrName>style.opacity</p:attrName>
                                        </p:attrNameLst>
                                      </p:cBhvr>
                                      <p:to>
                                        <p:strVal val="1.0"/>
                                      </p:to>
                                    </p:set>
                                    <p:animEffect filter="image" prLst="opacity: 1.0">
                                      <p:cBhvr rctx="IE">
                                        <p:cTn id="29" dur="indefinite"/>
                                        <p:tgtEl>
                                          <p:spTgt spid="4099">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mph" presetSubtype="0" grpId="1" nodeType="clickEffect">
                                  <p:stCondLst>
                                    <p:cond delay="0"/>
                                  </p:stCondLst>
                                  <p:endCondLst>
                                    <p:cond evt="onNext" delay="0">
                                      <p:tgtEl>
                                        <p:sldTgt/>
                                      </p:tgtEl>
                                    </p:cond>
                                  </p:endCondLst>
                                  <p:childTnLst>
                                    <p:set>
                                      <p:cBhvr rctx="PPT">
                                        <p:cTn id="33" dur="indefinite"/>
                                        <p:tgtEl>
                                          <p:spTgt spid="4099">
                                            <p:txEl>
                                              <p:pRg st="3" end="3"/>
                                            </p:txEl>
                                          </p:spTgt>
                                        </p:tgtEl>
                                        <p:attrNameLst>
                                          <p:attrName>style.opacity</p:attrName>
                                        </p:attrNameLst>
                                      </p:cBhvr>
                                      <p:to>
                                        <p:strVal val="1.0"/>
                                      </p:to>
                                    </p:set>
                                    <p:animEffect filter="image" prLst="opacity: 1.0">
                                      <p:cBhvr rctx="IE">
                                        <p:cTn id="34" dur="indefinite"/>
                                        <p:tgtEl>
                                          <p:spTgt spid="409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mph" presetSubtype="0" grpId="1" nodeType="clickEffect">
                                  <p:stCondLst>
                                    <p:cond delay="0"/>
                                  </p:stCondLst>
                                  <p:endCondLst>
                                    <p:cond evt="onNext" delay="0">
                                      <p:tgtEl>
                                        <p:sldTgt/>
                                      </p:tgtEl>
                                    </p:cond>
                                  </p:endCondLst>
                                  <p:childTnLst>
                                    <p:set>
                                      <p:cBhvr rctx="PPT">
                                        <p:cTn id="38" dur="indefinite"/>
                                        <p:tgtEl>
                                          <p:spTgt spid="4099">
                                            <p:txEl>
                                              <p:pRg st="4" end="4"/>
                                            </p:txEl>
                                          </p:spTgt>
                                        </p:tgtEl>
                                        <p:attrNameLst>
                                          <p:attrName>style.opacity</p:attrName>
                                        </p:attrNameLst>
                                      </p:cBhvr>
                                      <p:to>
                                        <p:strVal val="1.0"/>
                                      </p:to>
                                    </p:set>
                                    <p:animEffect filter="image" prLst="opacity: 1.0">
                                      <p:cBhvr rctx="IE">
                                        <p:cTn id="39" dur="indefinite"/>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allAtOnce"/>
      <p:bldP spid="4099"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84237-A487-41BF-93C4-D7194E5D5808}"/>
              </a:ext>
            </a:extLst>
          </p:cNvPr>
          <p:cNvSpPr>
            <a:spLocks noGrp="1"/>
          </p:cNvSpPr>
          <p:nvPr>
            <p:ph type="title"/>
          </p:nvPr>
        </p:nvSpPr>
        <p:spPr/>
        <p:txBody>
          <a:bodyPr/>
          <a:lstStyle/>
          <a:p>
            <a:r>
              <a:rPr lang="hu-HU" altLang="hu-HU" kern="0" dirty="0">
                <a:effectLst>
                  <a:outerShdw blurRad="38100" dist="38100" dir="2700000" algn="tl">
                    <a:srgbClr val="C0C0C0"/>
                  </a:outerShdw>
                </a:effectLst>
              </a:rPr>
              <a:t>Mely egyetemek a résztvevők?</a:t>
            </a:r>
            <a:endParaRPr lang="de-DE" dirty="0"/>
          </a:p>
        </p:txBody>
      </p:sp>
      <p:pic>
        <p:nvPicPr>
          <p:cNvPr id="4" name="Inhaltsplatzhalter 3">
            <a:extLst>
              <a:ext uri="{FF2B5EF4-FFF2-40B4-BE49-F238E27FC236}">
                <a16:creationId xmlns:a16="http://schemas.microsoft.com/office/drawing/2014/main" id="{C8829B51-7383-4F04-A4C4-F88C0C983448}"/>
              </a:ext>
            </a:extLst>
          </p:cNvPr>
          <p:cNvPicPr>
            <a:picLocks noGrp="1" noChangeAspect="1"/>
          </p:cNvPicPr>
          <p:nvPr>
            <p:ph idx="1"/>
          </p:nvPr>
        </p:nvPicPr>
        <p:blipFill>
          <a:blip r:embed="rId2"/>
          <a:stretch>
            <a:fillRect/>
          </a:stretch>
        </p:blipFill>
        <p:spPr>
          <a:xfrm>
            <a:off x="1547664" y="1700808"/>
            <a:ext cx="5872766" cy="4988344"/>
          </a:xfrm>
          <a:prstGeom prst="rect">
            <a:avLst/>
          </a:prstGeom>
        </p:spPr>
      </p:pic>
      <p:sp>
        <p:nvSpPr>
          <p:cNvPr id="5" name="Rectangle 6">
            <a:extLst>
              <a:ext uri="{FF2B5EF4-FFF2-40B4-BE49-F238E27FC236}">
                <a16:creationId xmlns:a16="http://schemas.microsoft.com/office/drawing/2014/main" id="{8ECC3461-C90C-429A-9C00-F1A1EB2AC87B}"/>
              </a:ext>
            </a:extLst>
          </p:cNvPr>
          <p:cNvSpPr>
            <a:spLocks noChangeArrowheads="1"/>
          </p:cNvSpPr>
          <p:nvPr/>
        </p:nvSpPr>
        <p:spPr bwMode="auto">
          <a:xfrm>
            <a:off x="5364088" y="4437930"/>
            <a:ext cx="1981200" cy="503238"/>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Tree>
    <p:extLst>
      <p:ext uri="{BB962C8B-B14F-4D97-AF65-F5344CB8AC3E}">
        <p14:creationId xmlns:p14="http://schemas.microsoft.com/office/powerpoint/2010/main" val="26699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95288" y="277813"/>
            <a:ext cx="8229600" cy="1139825"/>
          </a:xfrm>
        </p:spPr>
        <p:txBody>
          <a:bodyPr/>
          <a:lstStyle/>
          <a:p>
            <a:pPr eaLnBrk="1" hangingPunct="1">
              <a:defRPr/>
            </a:pPr>
            <a:r>
              <a:rPr lang="hu-HU" altLang="hu-HU">
                <a:effectLst>
                  <a:outerShdw blurRad="38100" dist="38100" dir="2700000" algn="tl">
                    <a:srgbClr val="C0C0C0"/>
                  </a:outerShdw>
                </a:effectLst>
              </a:rPr>
              <a:t>Milyen a tanulmányi rend?</a:t>
            </a:r>
          </a:p>
        </p:txBody>
      </p:sp>
      <p:sp>
        <p:nvSpPr>
          <p:cNvPr id="159747" name="Rectangle 3"/>
          <p:cNvSpPr>
            <a:spLocks noGrp="1" noChangeArrowheads="1"/>
          </p:cNvSpPr>
          <p:nvPr>
            <p:ph type="body" idx="1"/>
          </p:nvPr>
        </p:nvSpPr>
        <p:spPr>
          <a:xfrm>
            <a:off x="395288" y="2176463"/>
            <a:ext cx="8569325" cy="4681537"/>
          </a:xfrm>
        </p:spPr>
        <p:txBody>
          <a:bodyPr/>
          <a:lstStyle/>
          <a:p>
            <a:pPr eaLnBrk="1" hangingPunct="1">
              <a:lnSpc>
                <a:spcPct val="80000"/>
              </a:lnSpc>
              <a:buFont typeface="Wingdings" panose="05000000000000000000" pitchFamily="2" charset="2"/>
              <a:buNone/>
            </a:pPr>
            <a:r>
              <a:rPr lang="en-GB" altLang="hu-HU" sz="1400" dirty="0"/>
              <a:t>1. </a:t>
            </a:r>
            <a:r>
              <a:rPr lang="en-GB" altLang="hu-HU" sz="1400" dirty="0" err="1"/>
              <a:t>szem</a:t>
            </a:r>
            <a:r>
              <a:rPr lang="en-GB" altLang="hu-HU" sz="1400" dirty="0"/>
              <a:t>.	</a:t>
            </a:r>
            <a:r>
              <a:rPr lang="en-GB" altLang="hu-HU" sz="1400" b="1" dirty="0" err="1"/>
              <a:t>Alapképzés</a:t>
            </a:r>
            <a:br>
              <a:rPr lang="hu-HU" altLang="hu-HU" sz="1400" b="1" dirty="0"/>
            </a:br>
            <a:r>
              <a:rPr lang="hu-HU" altLang="hu-HU" sz="1400" b="1" dirty="0"/>
              <a:t>		</a:t>
            </a:r>
            <a:r>
              <a:rPr lang="en-GB" altLang="hu-HU" sz="1400" b="1" dirty="0"/>
              <a:t>B1</a:t>
            </a:r>
            <a:r>
              <a:rPr lang="en-GB" altLang="hu-HU" sz="1400" dirty="0"/>
              <a:t>: </a:t>
            </a:r>
            <a:r>
              <a:rPr lang="hu-HU" altLang="hu-HU" sz="1400" dirty="0"/>
              <a:t>Alapozó modul (e</a:t>
            </a:r>
            <a:r>
              <a:rPr lang="en-GB" altLang="hu-HU" sz="1400" dirty="0"/>
              <a:t>-learning</a:t>
            </a:r>
            <a:r>
              <a:rPr lang="hu-HU" altLang="hu-HU" sz="1400" dirty="0"/>
              <a:t>)</a:t>
            </a:r>
            <a:r>
              <a:rPr lang="en-GB" altLang="hu-HU" sz="1400" dirty="0"/>
              <a:t> (10)</a:t>
            </a:r>
          </a:p>
          <a:p>
            <a:pPr eaLnBrk="1" hangingPunct="1">
              <a:lnSpc>
                <a:spcPct val="80000"/>
              </a:lnSpc>
              <a:buFont typeface="Wingdings" panose="05000000000000000000" pitchFamily="2" charset="2"/>
              <a:buNone/>
            </a:pPr>
            <a:r>
              <a:rPr lang="en-GB" altLang="hu-HU" sz="1400" dirty="0"/>
              <a:t>			</a:t>
            </a:r>
            <a:r>
              <a:rPr lang="en-GB" altLang="hu-HU" sz="1400" b="1" dirty="0"/>
              <a:t>B2</a:t>
            </a:r>
            <a:r>
              <a:rPr lang="en-GB" altLang="hu-HU" sz="1400" dirty="0"/>
              <a:t>: </a:t>
            </a:r>
            <a:r>
              <a:rPr lang="hu-HU" altLang="hu-HU" sz="1400" dirty="0"/>
              <a:t>Lexikográfiához köthető </a:t>
            </a:r>
            <a:r>
              <a:rPr lang="en-GB" altLang="hu-HU" sz="1400" dirty="0" err="1"/>
              <a:t>helyi</a:t>
            </a:r>
            <a:r>
              <a:rPr lang="en-GB" altLang="hu-HU" sz="1400" dirty="0"/>
              <a:t> </a:t>
            </a:r>
            <a:r>
              <a:rPr lang="en-GB" altLang="hu-HU" sz="1400" dirty="0" err="1"/>
              <a:t>modul</a:t>
            </a:r>
            <a:r>
              <a:rPr lang="en-GB" altLang="hu-HU" sz="1400" dirty="0"/>
              <a:t> a</a:t>
            </a:r>
            <a:r>
              <a:rPr lang="hu-HU" altLang="hu-HU" sz="1400" dirty="0"/>
              <a:t>z</a:t>
            </a:r>
            <a:r>
              <a:rPr lang="en-GB" altLang="hu-HU" sz="1400" dirty="0"/>
              <a:t> </a:t>
            </a:r>
            <a:r>
              <a:rPr lang="hu-HU" altLang="hu-HU" sz="1400" dirty="0"/>
              <a:t>anyaintézményben</a:t>
            </a:r>
            <a:r>
              <a:rPr lang="en-GB" altLang="hu-HU" sz="1400" dirty="0"/>
              <a:t> (10)</a:t>
            </a:r>
          </a:p>
          <a:p>
            <a:pPr eaLnBrk="1" hangingPunct="1">
              <a:lnSpc>
                <a:spcPct val="80000"/>
              </a:lnSpc>
              <a:buFont typeface="Wingdings" panose="05000000000000000000" pitchFamily="2" charset="2"/>
              <a:buNone/>
            </a:pPr>
            <a:r>
              <a:rPr lang="en-GB" altLang="hu-HU" sz="1400" dirty="0"/>
              <a:t>			</a:t>
            </a:r>
            <a:r>
              <a:rPr lang="hu-HU" altLang="hu-HU" sz="1400" b="1" dirty="0"/>
              <a:t>B</a:t>
            </a:r>
            <a:r>
              <a:rPr lang="en-GB" altLang="hu-HU" sz="1400" b="1" dirty="0"/>
              <a:t>3</a:t>
            </a:r>
            <a:r>
              <a:rPr lang="en-GB" altLang="hu-HU" sz="1400" dirty="0"/>
              <a:t>a: </a:t>
            </a:r>
            <a:r>
              <a:rPr lang="en-GB" altLang="hu-HU" sz="1400" dirty="0" err="1"/>
              <a:t>Német</a:t>
            </a:r>
            <a:r>
              <a:rPr lang="en-GB" altLang="hu-HU" sz="1400" dirty="0"/>
              <a:t> </a:t>
            </a:r>
            <a:r>
              <a:rPr lang="en-GB" altLang="hu-HU" sz="1400" dirty="0" err="1"/>
              <a:t>nyelvi</a:t>
            </a:r>
            <a:r>
              <a:rPr lang="en-GB" altLang="hu-HU" sz="1400" dirty="0"/>
              <a:t> </a:t>
            </a:r>
            <a:r>
              <a:rPr lang="en-GB" altLang="hu-HU" sz="1400" dirty="0" err="1"/>
              <a:t>modul</a:t>
            </a:r>
            <a:r>
              <a:rPr lang="en-GB" altLang="hu-HU" sz="1400" dirty="0"/>
              <a:t> a</a:t>
            </a:r>
            <a:r>
              <a:rPr lang="hu-HU" altLang="hu-HU" sz="1400" dirty="0"/>
              <a:t>z</a:t>
            </a:r>
            <a:r>
              <a:rPr lang="en-GB" altLang="hu-HU" sz="1400" dirty="0"/>
              <a:t> </a:t>
            </a:r>
            <a:r>
              <a:rPr lang="hu-HU" altLang="hu-HU" sz="1400" dirty="0"/>
              <a:t>anyaintézményben</a:t>
            </a:r>
            <a:r>
              <a:rPr lang="en-GB" altLang="hu-HU" sz="1400" dirty="0"/>
              <a:t> (5)</a:t>
            </a:r>
          </a:p>
          <a:p>
            <a:pPr eaLnBrk="1" hangingPunct="1">
              <a:lnSpc>
                <a:spcPct val="80000"/>
              </a:lnSpc>
              <a:buFont typeface="Wingdings" panose="05000000000000000000" pitchFamily="2" charset="2"/>
              <a:buNone/>
            </a:pPr>
            <a:r>
              <a:rPr lang="en-GB" altLang="hu-HU" sz="1400" dirty="0"/>
              <a:t>			M3b: </a:t>
            </a:r>
            <a:r>
              <a:rPr lang="en-GB" altLang="hu-HU" sz="1400" dirty="0" err="1"/>
              <a:t>Angol</a:t>
            </a:r>
            <a:r>
              <a:rPr lang="en-GB" altLang="hu-HU" sz="1400" dirty="0"/>
              <a:t> </a:t>
            </a:r>
            <a:r>
              <a:rPr lang="en-GB" altLang="hu-HU" sz="1400" dirty="0" err="1"/>
              <a:t>nyelvi</a:t>
            </a:r>
            <a:r>
              <a:rPr lang="en-GB" altLang="hu-HU" sz="1400" dirty="0"/>
              <a:t> </a:t>
            </a:r>
            <a:r>
              <a:rPr lang="en-GB" altLang="hu-HU" sz="1400" dirty="0" err="1"/>
              <a:t>modul</a:t>
            </a:r>
            <a:r>
              <a:rPr lang="en-GB" altLang="hu-HU" sz="1400" dirty="0"/>
              <a:t> a</a:t>
            </a:r>
            <a:r>
              <a:rPr lang="hu-HU" altLang="hu-HU" sz="1400" dirty="0"/>
              <a:t>z</a:t>
            </a:r>
            <a:r>
              <a:rPr lang="en-GB" altLang="hu-HU" sz="1400" dirty="0"/>
              <a:t> </a:t>
            </a:r>
            <a:r>
              <a:rPr lang="hu-HU" altLang="hu-HU" sz="1400" dirty="0"/>
              <a:t>anyaintézményben</a:t>
            </a:r>
            <a:r>
              <a:rPr lang="en-GB" altLang="hu-HU" sz="1400" dirty="0"/>
              <a:t> (5)</a:t>
            </a:r>
          </a:p>
          <a:p>
            <a:pPr eaLnBrk="1" hangingPunct="1">
              <a:lnSpc>
                <a:spcPct val="80000"/>
              </a:lnSpc>
              <a:buFont typeface="Wingdings" panose="05000000000000000000" pitchFamily="2" charset="2"/>
              <a:buNone/>
            </a:pPr>
            <a:r>
              <a:rPr lang="en-GB" altLang="hu-HU" sz="1400" dirty="0"/>
              <a:t>			M3c: </a:t>
            </a:r>
            <a:r>
              <a:rPr lang="en-GB" altLang="hu-HU" sz="1400" dirty="0" err="1"/>
              <a:t>Kötelezően</a:t>
            </a:r>
            <a:r>
              <a:rPr lang="en-GB" altLang="hu-HU" sz="1400" dirty="0"/>
              <a:t> </a:t>
            </a:r>
            <a:r>
              <a:rPr lang="en-GB" altLang="hu-HU" sz="1400" dirty="0" err="1"/>
              <a:t>választható</a:t>
            </a:r>
            <a:r>
              <a:rPr lang="en-GB" altLang="hu-HU" sz="1400" dirty="0"/>
              <a:t> </a:t>
            </a:r>
            <a:r>
              <a:rPr lang="en-GB" altLang="hu-HU" sz="1400" dirty="0" err="1"/>
              <a:t>modul</a:t>
            </a:r>
            <a:r>
              <a:rPr lang="en-GB" altLang="hu-HU" sz="1400" dirty="0"/>
              <a:t>: a</a:t>
            </a:r>
            <a:r>
              <a:rPr lang="hu-HU" altLang="hu-HU" sz="1400" dirty="0"/>
              <a:t>z</a:t>
            </a:r>
            <a:r>
              <a:rPr lang="en-GB" altLang="hu-HU" sz="1400" dirty="0"/>
              <a:t> </a:t>
            </a:r>
            <a:r>
              <a:rPr lang="hu-HU" altLang="hu-HU" sz="1400" dirty="0"/>
              <a:t>anyaintézmény</a:t>
            </a:r>
            <a:r>
              <a:rPr lang="en-GB" altLang="hu-HU" sz="1400" dirty="0"/>
              <a:t> </a:t>
            </a:r>
            <a:r>
              <a:rPr lang="en-GB" altLang="hu-HU" sz="1400" dirty="0" err="1"/>
              <a:t>kínálatából</a:t>
            </a:r>
            <a:r>
              <a:rPr lang="en-GB" altLang="hu-HU" sz="1400" dirty="0"/>
              <a:t> (5)</a:t>
            </a:r>
          </a:p>
          <a:p>
            <a:pPr eaLnBrk="1" hangingPunct="1">
              <a:lnSpc>
                <a:spcPct val="80000"/>
              </a:lnSpc>
              <a:buFont typeface="Wingdings" panose="05000000000000000000" pitchFamily="2" charset="2"/>
              <a:buNone/>
            </a:pPr>
            <a:endParaRPr lang="hu-HU" altLang="hu-HU" sz="1400" dirty="0"/>
          </a:p>
          <a:p>
            <a:pPr eaLnBrk="1" hangingPunct="1">
              <a:lnSpc>
                <a:spcPct val="80000"/>
              </a:lnSpc>
              <a:buFont typeface="Wingdings" panose="05000000000000000000" pitchFamily="2" charset="2"/>
              <a:buNone/>
            </a:pPr>
            <a:r>
              <a:rPr lang="en-GB" altLang="hu-HU" sz="1400" dirty="0"/>
              <a:t>2. </a:t>
            </a:r>
            <a:r>
              <a:rPr lang="en-GB" altLang="hu-HU" sz="1400" dirty="0" err="1"/>
              <a:t>szem</a:t>
            </a:r>
            <a:r>
              <a:rPr lang="en-GB" altLang="hu-HU" sz="1400" dirty="0"/>
              <a:t>.	</a:t>
            </a:r>
            <a:r>
              <a:rPr lang="en-GB" altLang="hu-HU" sz="1400" b="1" dirty="0" err="1"/>
              <a:t>Törzsképzés</a:t>
            </a:r>
            <a:endParaRPr lang="en-GB" altLang="hu-HU" sz="1400" b="1" dirty="0"/>
          </a:p>
          <a:p>
            <a:pPr eaLnBrk="1" hangingPunct="1">
              <a:lnSpc>
                <a:spcPct val="80000"/>
              </a:lnSpc>
              <a:buFont typeface="Wingdings" panose="05000000000000000000" pitchFamily="2" charset="2"/>
              <a:buNone/>
            </a:pPr>
            <a:r>
              <a:rPr lang="en-GB" altLang="hu-HU" sz="1400" dirty="0"/>
              <a:t>			</a:t>
            </a:r>
            <a:r>
              <a:rPr lang="hu-HU" altLang="hu-HU" sz="1400" dirty="0"/>
              <a:t>Közös képzés b</a:t>
            </a:r>
            <a:r>
              <a:rPr lang="de-DE" altLang="hu-HU" sz="1400" dirty="0" err="1"/>
              <a:t>lokkszemináriumok</a:t>
            </a:r>
            <a:r>
              <a:rPr lang="de-DE" altLang="hu-HU" sz="1400" dirty="0"/>
              <a:t> </a:t>
            </a:r>
            <a:r>
              <a:rPr lang="hu-HU" altLang="hu-HU" sz="1400" dirty="0"/>
              <a:t>keretében (változó helyszín)</a:t>
            </a:r>
            <a:endParaRPr lang="de-DE" altLang="hu-HU" sz="1400" dirty="0"/>
          </a:p>
          <a:p>
            <a:pPr eaLnBrk="1" hangingPunct="1">
              <a:lnSpc>
                <a:spcPct val="80000"/>
              </a:lnSpc>
              <a:buFont typeface="Wingdings" panose="05000000000000000000" pitchFamily="2" charset="2"/>
              <a:buNone/>
            </a:pPr>
            <a:r>
              <a:rPr lang="hu-HU" altLang="hu-HU" sz="1400" dirty="0"/>
              <a:t>			 </a:t>
            </a:r>
            <a:r>
              <a:rPr lang="de-DE" altLang="hu-HU" sz="1400" b="1" dirty="0"/>
              <a:t>A1 – A</a:t>
            </a:r>
            <a:r>
              <a:rPr lang="hu-HU" altLang="hu-HU" sz="1400" b="1" dirty="0"/>
              <a:t>10</a:t>
            </a:r>
            <a:r>
              <a:rPr lang="hu-HU" altLang="hu-HU" sz="1400" dirty="0"/>
              <a:t>: </a:t>
            </a:r>
            <a:r>
              <a:rPr lang="de-DE" altLang="hu-HU" sz="1400" dirty="0" err="1"/>
              <a:t>Törzsmodulok</a:t>
            </a:r>
            <a:r>
              <a:rPr lang="de-DE" altLang="hu-HU" sz="1400" dirty="0"/>
              <a:t> </a:t>
            </a:r>
            <a:r>
              <a:rPr lang="hu-HU" altLang="hu-HU" sz="1400" dirty="0"/>
              <a:t>- 6/7 modul elvégzése kötelező</a:t>
            </a:r>
          </a:p>
          <a:p>
            <a:pPr eaLnBrk="1" hangingPunct="1">
              <a:lnSpc>
                <a:spcPct val="80000"/>
              </a:lnSpc>
              <a:buFont typeface="Wingdings" panose="05000000000000000000" pitchFamily="2" charset="2"/>
              <a:buNone/>
            </a:pPr>
            <a:r>
              <a:rPr lang="hu-HU" altLang="hu-HU" sz="1400" dirty="0"/>
              <a:t>			(</a:t>
            </a:r>
            <a:r>
              <a:rPr lang="de-DE" altLang="hu-HU" sz="1400" dirty="0" err="1"/>
              <a:t>egyenként</a:t>
            </a:r>
            <a:r>
              <a:rPr lang="de-DE" altLang="hu-HU" sz="1400" dirty="0"/>
              <a:t> 5</a:t>
            </a:r>
            <a:r>
              <a:rPr lang="hu-HU" altLang="hu-HU" sz="1400" dirty="0"/>
              <a:t>, </a:t>
            </a:r>
            <a:r>
              <a:rPr lang="de-DE" altLang="hu-HU" sz="1400" dirty="0" err="1"/>
              <a:t>végösszeg</a:t>
            </a:r>
            <a:r>
              <a:rPr lang="de-DE" altLang="hu-HU" sz="1400" dirty="0"/>
              <a:t> 30</a:t>
            </a:r>
            <a:r>
              <a:rPr lang="hu-HU" altLang="hu-HU" sz="1400" dirty="0"/>
              <a:t>/</a:t>
            </a:r>
            <a:r>
              <a:rPr lang="de-DE" altLang="hu-HU" sz="1400" dirty="0"/>
              <a:t>35)</a:t>
            </a:r>
          </a:p>
          <a:p>
            <a:pPr eaLnBrk="1" hangingPunct="1">
              <a:lnSpc>
                <a:spcPct val="80000"/>
              </a:lnSpc>
              <a:buFont typeface="Wingdings" panose="05000000000000000000" pitchFamily="2" charset="2"/>
              <a:buNone/>
            </a:pPr>
            <a:endParaRPr lang="hu-HU" altLang="hu-HU" sz="1400" dirty="0"/>
          </a:p>
          <a:p>
            <a:pPr eaLnBrk="1" hangingPunct="1">
              <a:lnSpc>
                <a:spcPct val="80000"/>
              </a:lnSpc>
              <a:buFont typeface="Wingdings" panose="05000000000000000000" pitchFamily="2" charset="2"/>
              <a:buNone/>
            </a:pPr>
            <a:r>
              <a:rPr lang="de-DE" altLang="hu-HU" sz="1400" dirty="0"/>
              <a:t>3. </a:t>
            </a:r>
            <a:r>
              <a:rPr lang="de-DE" altLang="hu-HU" sz="1400" dirty="0" err="1"/>
              <a:t>szem</a:t>
            </a:r>
            <a:r>
              <a:rPr lang="de-DE" altLang="hu-HU" sz="1400" dirty="0"/>
              <a:t>.	</a:t>
            </a:r>
            <a:r>
              <a:rPr lang="de-DE" altLang="hu-HU" sz="1400" b="1" dirty="0" err="1"/>
              <a:t>Specializáció</a:t>
            </a:r>
            <a:r>
              <a:rPr lang="de-DE" altLang="hu-HU" sz="1400" b="1" dirty="0"/>
              <a:t> </a:t>
            </a:r>
            <a:r>
              <a:rPr lang="hu-HU" altLang="hu-HU" sz="1400" b="1" dirty="0"/>
              <a:t>szakmai g</a:t>
            </a:r>
            <a:r>
              <a:rPr lang="de-DE" altLang="hu-HU" sz="1400" b="1" dirty="0" err="1"/>
              <a:t>yakorlat</a:t>
            </a:r>
            <a:r>
              <a:rPr lang="hu-HU" altLang="hu-HU" sz="1400" b="1" dirty="0"/>
              <a:t>tal</a:t>
            </a:r>
            <a:endParaRPr lang="de-DE" altLang="hu-HU" sz="1400" b="1" dirty="0"/>
          </a:p>
          <a:p>
            <a:pPr eaLnBrk="1" hangingPunct="1">
              <a:lnSpc>
                <a:spcPct val="80000"/>
              </a:lnSpc>
              <a:buFont typeface="Wingdings" panose="05000000000000000000" pitchFamily="2" charset="2"/>
              <a:buNone/>
            </a:pPr>
            <a:r>
              <a:rPr lang="de-DE" altLang="hu-HU" sz="1400" dirty="0"/>
              <a:t>			</a:t>
            </a:r>
            <a:r>
              <a:rPr lang="hu-HU" altLang="hu-HU" sz="1400" b="1" dirty="0"/>
              <a:t>P1</a:t>
            </a:r>
            <a:r>
              <a:rPr lang="hu-HU" altLang="hu-HU" sz="1400" dirty="0"/>
              <a:t>: Szakmai g</a:t>
            </a:r>
            <a:r>
              <a:rPr lang="de-DE" altLang="hu-HU" sz="1400" dirty="0" err="1"/>
              <a:t>yakorlat</a:t>
            </a:r>
            <a:r>
              <a:rPr lang="de-DE" altLang="hu-HU" sz="1400" dirty="0"/>
              <a:t> (10)</a:t>
            </a:r>
          </a:p>
          <a:p>
            <a:pPr eaLnBrk="1" hangingPunct="1">
              <a:lnSpc>
                <a:spcPct val="80000"/>
              </a:lnSpc>
              <a:buFont typeface="Wingdings" panose="05000000000000000000" pitchFamily="2" charset="2"/>
              <a:buNone/>
            </a:pPr>
            <a:r>
              <a:rPr lang="de-DE" altLang="hu-HU" sz="1400" dirty="0"/>
              <a:t>			</a:t>
            </a:r>
            <a:r>
              <a:rPr lang="de-DE" altLang="hu-HU" sz="1400" b="1" dirty="0"/>
              <a:t>V1</a:t>
            </a:r>
            <a:r>
              <a:rPr lang="de-DE" altLang="hu-HU" sz="1400" dirty="0"/>
              <a:t>: </a:t>
            </a:r>
            <a:r>
              <a:rPr lang="de-DE" altLang="hu-HU" sz="1400" dirty="0" err="1"/>
              <a:t>Előadássorozat</a:t>
            </a:r>
            <a:r>
              <a:rPr lang="de-DE" altLang="hu-HU" sz="1400" dirty="0"/>
              <a:t> </a:t>
            </a:r>
            <a:r>
              <a:rPr lang="hu-HU" altLang="hu-HU" sz="1400" dirty="0"/>
              <a:t>(v</a:t>
            </a:r>
            <a:r>
              <a:rPr lang="de-DE" altLang="hu-HU" sz="1400" dirty="0" err="1"/>
              <a:t>ideo</a:t>
            </a:r>
            <a:r>
              <a:rPr lang="hu-HU" altLang="hu-HU" sz="1400" dirty="0"/>
              <a:t>)</a:t>
            </a:r>
            <a:r>
              <a:rPr lang="de-DE" altLang="hu-HU" sz="1400" dirty="0"/>
              <a:t> (10)</a:t>
            </a:r>
          </a:p>
          <a:p>
            <a:pPr eaLnBrk="1" hangingPunct="1">
              <a:lnSpc>
                <a:spcPct val="80000"/>
              </a:lnSpc>
              <a:buFont typeface="Wingdings" panose="05000000000000000000" pitchFamily="2" charset="2"/>
              <a:buNone/>
            </a:pPr>
            <a:r>
              <a:rPr lang="de-DE" altLang="hu-HU" sz="1400" dirty="0"/>
              <a:t>			</a:t>
            </a:r>
            <a:r>
              <a:rPr lang="en-GB" altLang="hu-HU" sz="1400" b="1" dirty="0"/>
              <a:t>V2</a:t>
            </a:r>
            <a:r>
              <a:rPr lang="en-GB" altLang="hu-HU" sz="1400" dirty="0"/>
              <a:t>: </a:t>
            </a:r>
            <a:r>
              <a:rPr lang="en-GB" altLang="hu-HU" sz="1400" dirty="0" err="1"/>
              <a:t>Projektmodul</a:t>
            </a:r>
            <a:r>
              <a:rPr lang="en-GB" altLang="hu-HU" sz="1400" dirty="0"/>
              <a:t> a</a:t>
            </a:r>
            <a:r>
              <a:rPr lang="hu-HU" altLang="hu-HU" sz="1400" dirty="0"/>
              <a:t>z</a:t>
            </a:r>
            <a:r>
              <a:rPr lang="en-GB" altLang="hu-HU" sz="1400" dirty="0"/>
              <a:t> </a:t>
            </a:r>
            <a:r>
              <a:rPr lang="hu-HU" altLang="hu-HU" sz="1400" dirty="0"/>
              <a:t>anyaintézményben</a:t>
            </a:r>
            <a:r>
              <a:rPr lang="en-GB" altLang="hu-HU" sz="1400" dirty="0"/>
              <a:t> (10)</a:t>
            </a:r>
            <a:endParaRPr lang="de-DE" altLang="hu-HU" sz="1400" dirty="0"/>
          </a:p>
          <a:p>
            <a:pPr eaLnBrk="1" hangingPunct="1">
              <a:lnSpc>
                <a:spcPct val="80000"/>
              </a:lnSpc>
              <a:buFont typeface="Wingdings" panose="05000000000000000000" pitchFamily="2" charset="2"/>
              <a:buNone/>
            </a:pPr>
            <a:endParaRPr lang="hu-HU" altLang="hu-HU" sz="1400" dirty="0"/>
          </a:p>
          <a:p>
            <a:pPr eaLnBrk="1" hangingPunct="1">
              <a:lnSpc>
                <a:spcPct val="80000"/>
              </a:lnSpc>
              <a:buFont typeface="Wingdings" panose="05000000000000000000" pitchFamily="2" charset="2"/>
              <a:buNone/>
            </a:pPr>
            <a:r>
              <a:rPr lang="de-DE" altLang="hu-HU" sz="1400" dirty="0"/>
              <a:t>4. </a:t>
            </a:r>
            <a:r>
              <a:rPr lang="de-DE" altLang="hu-HU" sz="1400" dirty="0" err="1"/>
              <a:t>szem</a:t>
            </a:r>
            <a:r>
              <a:rPr lang="de-DE" altLang="hu-HU" sz="1400" dirty="0"/>
              <a:t>.	</a:t>
            </a:r>
            <a:r>
              <a:rPr lang="de-DE" altLang="hu-HU" sz="1400" b="1" dirty="0" err="1"/>
              <a:t>Mesterdolgozat</a:t>
            </a:r>
            <a:r>
              <a:rPr lang="de-DE" altLang="hu-HU" sz="1400" dirty="0"/>
              <a:t> </a:t>
            </a:r>
            <a:r>
              <a:rPr lang="de-DE" altLang="hu-HU" sz="1400" dirty="0" err="1"/>
              <a:t>masterdolgozat-kísérő</a:t>
            </a:r>
            <a:r>
              <a:rPr lang="de-DE" altLang="hu-HU" sz="1400" dirty="0"/>
              <a:t> </a:t>
            </a:r>
            <a:r>
              <a:rPr lang="de-DE" altLang="hu-HU" sz="1400" dirty="0" err="1"/>
              <a:t>szemináriummal</a:t>
            </a:r>
            <a:r>
              <a:rPr lang="hu-HU" altLang="hu-HU" sz="1400" dirty="0"/>
              <a:t> </a:t>
            </a:r>
            <a:r>
              <a:rPr lang="de-DE" altLang="hu-HU" sz="1400" dirty="0"/>
              <a:t>(30)</a:t>
            </a:r>
            <a:endParaRPr lang="hu-HU" altLang="hu-HU" sz="1400" dirty="0"/>
          </a:p>
        </p:txBody>
      </p:sp>
      <p:sp>
        <p:nvSpPr>
          <p:cNvPr id="159750" name="Text Box 6"/>
          <p:cNvSpPr txBox="1">
            <a:spLocks noChangeArrowheads="1"/>
          </p:cNvSpPr>
          <p:nvPr/>
        </p:nvSpPr>
        <p:spPr bwMode="auto">
          <a:xfrm>
            <a:off x="7267575" y="4797425"/>
            <a:ext cx="1841500" cy="7016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u-HU" altLang="hu-HU" sz="2000" b="1"/>
              <a:t>Lexikográfiai</a:t>
            </a:r>
            <a:r>
              <a:rPr lang="hu-HU" altLang="hu-HU"/>
              <a:t> </a:t>
            </a:r>
            <a:r>
              <a:rPr lang="hu-HU" altLang="hu-HU" sz="2000" b="1"/>
              <a:t>projektek</a:t>
            </a:r>
          </a:p>
        </p:txBody>
      </p:sp>
      <p:sp>
        <p:nvSpPr>
          <p:cNvPr id="159752" name="AutoShape 8"/>
          <p:cNvSpPr>
            <a:spLocks noChangeArrowheads="1"/>
          </p:cNvSpPr>
          <p:nvPr/>
        </p:nvSpPr>
        <p:spPr bwMode="auto">
          <a:xfrm>
            <a:off x="6011863" y="4868863"/>
            <a:ext cx="1081087" cy="504825"/>
          </a:xfrm>
          <a:prstGeom prst="leftArrow">
            <a:avLst>
              <a:gd name="adj1" fmla="val 50000"/>
              <a:gd name="adj2" fmla="val 535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box(in)">
                                      <p:cBhvr>
                                        <p:cTn id="7" dur="500"/>
                                        <p:tgtEl>
                                          <p:spTgt spid="159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9750"/>
                                        </p:tgtEl>
                                        <p:attrNameLst>
                                          <p:attrName>style.visibility</p:attrName>
                                        </p:attrNameLst>
                                      </p:cBhvr>
                                      <p:to>
                                        <p:strVal val="visible"/>
                                      </p:to>
                                    </p:set>
                                    <p:animEffect transition="in" filter="box(in)">
                                      <p:cBhvr>
                                        <p:cTn id="12" dur="500"/>
                                        <p:tgtEl>
                                          <p:spTgt spid="15975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9752"/>
                                        </p:tgtEl>
                                        <p:attrNameLst>
                                          <p:attrName>style.visibility</p:attrName>
                                        </p:attrNameLst>
                                      </p:cBhvr>
                                      <p:to>
                                        <p:strVal val="visible"/>
                                      </p:to>
                                    </p:set>
                                    <p:animEffect transition="in" filter="box(in)">
                                      <p:cBhvr>
                                        <p:cTn id="15" dur="500"/>
                                        <p:tgtEl>
                                          <p:spTgt spid="159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159750" grpId="0" animBg="1"/>
      <p:bldP spid="15975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348C21A-B611-4834-83AA-748D1968E411}"/>
              </a:ext>
            </a:extLst>
          </p:cNvPr>
          <p:cNvSpPr>
            <a:spLocks noGrp="1" noChangeArrowheads="1"/>
          </p:cNvSpPr>
          <p:nvPr>
            <p:ph type="title"/>
          </p:nvPr>
        </p:nvSpPr>
        <p:spPr>
          <a:xfrm>
            <a:off x="457200" y="277813"/>
            <a:ext cx="8507413" cy="1139825"/>
          </a:xfrm>
        </p:spPr>
        <p:txBody>
          <a:bodyPr/>
          <a:lstStyle/>
          <a:p>
            <a:pPr eaLnBrk="1" hangingPunct="1">
              <a:defRPr/>
            </a:pPr>
            <a:r>
              <a:rPr lang="hu-HU" altLang="hu-HU" sz="4000" dirty="0">
                <a:effectLst>
                  <a:outerShdw blurRad="38100" dist="38100" dir="2700000" algn="tl">
                    <a:srgbClr val="C0C0C0"/>
                  </a:outerShdw>
                </a:effectLst>
              </a:rPr>
              <a:t>Mely modulokból áll a képzés?</a:t>
            </a:r>
            <a:endParaRPr lang="hu-HU" altLang="de-DE" sz="4000" dirty="0">
              <a:effectLst>
                <a:outerShdw blurRad="38100" dist="38100" dir="2700000" algn="tl">
                  <a:srgbClr val="000000">
                    <a:alpha val="43137"/>
                  </a:srgbClr>
                </a:outerShdw>
              </a:effectLst>
            </a:endParaRPr>
          </a:p>
        </p:txBody>
      </p:sp>
      <p:graphicFrame>
        <p:nvGraphicFramePr>
          <p:cNvPr id="11267" name="Object 3">
            <a:extLst>
              <a:ext uri="{FF2B5EF4-FFF2-40B4-BE49-F238E27FC236}">
                <a16:creationId xmlns:a16="http://schemas.microsoft.com/office/drawing/2014/main" id="{55F8D7D2-6F32-4247-AF2A-8CAD831087D0}"/>
              </a:ext>
            </a:extLst>
          </p:cNvPr>
          <p:cNvGraphicFramePr>
            <a:graphicFrameLocks noGrp="1" noChangeAspect="1"/>
          </p:cNvGraphicFramePr>
          <p:nvPr>
            <p:ph idx="1"/>
          </p:nvPr>
        </p:nvGraphicFramePr>
        <p:xfrm>
          <a:off x="825500" y="2046288"/>
          <a:ext cx="3784600" cy="4581525"/>
        </p:xfrm>
        <a:graphic>
          <a:graphicData uri="http://schemas.openxmlformats.org/presentationml/2006/ole">
            <mc:AlternateContent xmlns:mc="http://schemas.openxmlformats.org/markup-compatibility/2006">
              <mc:Choice xmlns:v="urn:schemas-microsoft-com:vml" Requires="v">
                <p:oleObj spid="_x0000_s2053" name="Document" r:id="rId3" imgW="4005916" imgH="4848814" progId="Word.Document.8">
                  <p:embed/>
                </p:oleObj>
              </mc:Choice>
              <mc:Fallback>
                <p:oleObj name="Document" r:id="rId3" imgW="4005916" imgH="4848814" progId="Word.Document.8">
                  <p:embed/>
                  <p:pic>
                    <p:nvPicPr>
                      <p:cNvPr id="11267" name="Object 3">
                        <a:extLst>
                          <a:ext uri="{FF2B5EF4-FFF2-40B4-BE49-F238E27FC236}">
                            <a16:creationId xmlns:a16="http://schemas.microsoft.com/office/drawing/2014/main" id="{55F8D7D2-6F32-4247-AF2A-8CAD831087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2046288"/>
                        <a:ext cx="3784600" cy="458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68" name="Text Box 4">
            <a:extLst>
              <a:ext uri="{FF2B5EF4-FFF2-40B4-BE49-F238E27FC236}">
                <a16:creationId xmlns:a16="http://schemas.microsoft.com/office/drawing/2014/main" id="{EE845260-31EC-4E90-9044-7F158BA18786}"/>
              </a:ext>
            </a:extLst>
          </p:cNvPr>
          <p:cNvSpPr txBox="1">
            <a:spLocks noChangeArrowheads="1"/>
          </p:cNvSpPr>
          <p:nvPr/>
        </p:nvSpPr>
        <p:spPr bwMode="auto">
          <a:xfrm>
            <a:off x="5184775" y="2454275"/>
            <a:ext cx="39957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r>
              <a:rPr lang="hu-HU" altLang="de-DE" sz="1800" b="1"/>
              <a:t>SZÓ</a:t>
            </a:r>
            <a:r>
              <a:rPr lang="hu-HU" altLang="de-DE" sz="1400" b="1"/>
              <a:t>KAP</a:t>
            </a:r>
            <a:r>
              <a:rPr lang="hu-HU" altLang="de-DE" sz="1800" b="1"/>
              <a:t>TÁR</a:t>
            </a:r>
            <a:r>
              <a:rPr lang="de-DE" altLang="de-DE" sz="1800" b="1"/>
              <a:t>/K</a:t>
            </a:r>
            <a:r>
              <a:rPr lang="de-DE" altLang="de-DE" sz="1400" b="1"/>
              <a:t>OLLE</a:t>
            </a:r>
            <a:r>
              <a:rPr lang="de-DE" altLang="de-DE" sz="1800" b="1"/>
              <a:t>X</a:t>
            </a:r>
            <a:r>
              <a:rPr lang="hu-HU" altLang="de-DE" sz="1800"/>
              <a:t>:</a:t>
            </a:r>
            <a:br>
              <a:rPr lang="hu-HU" altLang="de-DE" sz="1800"/>
            </a:br>
            <a:r>
              <a:rPr lang="hu-HU" altLang="de-DE" sz="1800"/>
              <a:t>Német-magyar SZÓ</a:t>
            </a:r>
            <a:r>
              <a:rPr lang="de-DE" altLang="de-DE" sz="1800"/>
              <a:t>KAP</a:t>
            </a:r>
            <a:r>
              <a:rPr lang="hu-HU" altLang="de-DE" sz="1800"/>
              <a:t>csolatTÁR</a:t>
            </a:r>
            <a:r>
              <a:rPr lang="de-DE" altLang="de-DE" sz="1800"/>
              <a:t>/</a:t>
            </a:r>
            <a:br>
              <a:rPr lang="de-DE" altLang="de-DE" sz="1800"/>
            </a:br>
            <a:r>
              <a:rPr lang="de-DE" altLang="de-DE" sz="1800"/>
              <a:t>Deutsch-ungarisches KOLLokations-</a:t>
            </a:r>
            <a:br>
              <a:rPr lang="de-DE" altLang="de-DE" sz="1800"/>
            </a:br>
            <a:r>
              <a:rPr lang="de-DE" altLang="de-DE" sz="1800"/>
              <a:t>LEXikon</a:t>
            </a:r>
            <a:endParaRPr lang="hu-HU" altLang="de-DE" sz="1200"/>
          </a:p>
        </p:txBody>
      </p:sp>
      <p:sp>
        <p:nvSpPr>
          <p:cNvPr id="164869" name="Text Box 5">
            <a:extLst>
              <a:ext uri="{FF2B5EF4-FFF2-40B4-BE49-F238E27FC236}">
                <a16:creationId xmlns:a16="http://schemas.microsoft.com/office/drawing/2014/main" id="{88BF5550-7E5C-4152-8F6F-A37ED6DD2B9E}"/>
              </a:ext>
            </a:extLst>
          </p:cNvPr>
          <p:cNvSpPr txBox="1">
            <a:spLocks noChangeArrowheads="1"/>
          </p:cNvSpPr>
          <p:nvPr/>
        </p:nvSpPr>
        <p:spPr bwMode="auto">
          <a:xfrm>
            <a:off x="5364088" y="4327525"/>
            <a:ext cx="356235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r>
              <a:rPr lang="hu-HU" altLang="de-DE" sz="2000" b="1" dirty="0"/>
              <a:t>Lexikogr</a:t>
            </a:r>
            <a:r>
              <a:rPr lang="de-DE" altLang="de-DE" sz="2000" b="1" dirty="0" err="1"/>
              <a:t>áfiai</a:t>
            </a:r>
            <a:r>
              <a:rPr lang="hu-HU" altLang="de-DE" sz="2000" b="1" dirty="0"/>
              <a:t> </a:t>
            </a:r>
            <a:r>
              <a:rPr lang="de-DE" altLang="de-DE" sz="2000" b="1" dirty="0"/>
              <a:t>p</a:t>
            </a:r>
            <a:r>
              <a:rPr lang="hu-HU" altLang="de-DE" sz="2000" b="1" dirty="0"/>
              <a:t>rojekte</a:t>
            </a:r>
            <a:r>
              <a:rPr lang="de-DE" altLang="de-DE" sz="2000" b="1" dirty="0"/>
              <a:t>k</a:t>
            </a:r>
            <a:endParaRPr lang="hu-HU" altLang="de-DE" sz="2000" b="1" dirty="0"/>
          </a:p>
        </p:txBody>
      </p:sp>
      <p:sp>
        <p:nvSpPr>
          <p:cNvPr id="164870" name="Text Box 6">
            <a:extLst>
              <a:ext uri="{FF2B5EF4-FFF2-40B4-BE49-F238E27FC236}">
                <a16:creationId xmlns:a16="http://schemas.microsoft.com/office/drawing/2014/main" id="{9E6650F2-2E5D-4B87-AA0D-988478DA7287}"/>
              </a:ext>
            </a:extLst>
          </p:cNvPr>
          <p:cNvSpPr txBox="1">
            <a:spLocks noChangeArrowheads="1"/>
          </p:cNvSpPr>
          <p:nvPr/>
        </p:nvSpPr>
        <p:spPr bwMode="auto">
          <a:xfrm>
            <a:off x="5292725" y="5105400"/>
            <a:ext cx="38512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r>
              <a:rPr lang="hu-HU" altLang="de-DE" sz="1800" b="1" dirty="0"/>
              <a:t>WLWF</a:t>
            </a:r>
            <a:r>
              <a:rPr lang="hu-HU" altLang="de-DE" sz="1800" dirty="0"/>
              <a:t>:</a:t>
            </a:r>
            <a:br>
              <a:rPr lang="hu-HU" altLang="de-DE" sz="1800" dirty="0"/>
            </a:br>
            <a:r>
              <a:rPr lang="hu-HU" altLang="de-DE" sz="1800" dirty="0"/>
              <a:t>Wörterbuch zur Lexikographie und Wörterbuchforschung</a:t>
            </a:r>
            <a:endParaRPr lang="hu-HU" altLang="de-DE" sz="1200" dirty="0"/>
          </a:p>
        </p:txBody>
      </p:sp>
      <p:sp>
        <p:nvSpPr>
          <p:cNvPr id="164871" name="Text Box 7">
            <a:extLst>
              <a:ext uri="{FF2B5EF4-FFF2-40B4-BE49-F238E27FC236}">
                <a16:creationId xmlns:a16="http://schemas.microsoft.com/office/drawing/2014/main" id="{BC287B8B-8CA3-43EC-B7F4-6F86415790ED}"/>
              </a:ext>
            </a:extLst>
          </p:cNvPr>
          <p:cNvSpPr txBox="1">
            <a:spLocks noChangeArrowheads="1"/>
          </p:cNvSpPr>
          <p:nvPr/>
        </p:nvSpPr>
        <p:spPr bwMode="auto">
          <a:xfrm>
            <a:off x="5292725" y="6100763"/>
            <a:ext cx="3779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r>
              <a:rPr lang="hu-HU" altLang="de-DE" sz="1800" b="1"/>
              <a:t>FDH</a:t>
            </a:r>
            <a:r>
              <a:rPr lang="hu-HU" altLang="de-DE" sz="1800"/>
              <a:t>:</a:t>
            </a:r>
            <a:br>
              <a:rPr lang="hu-HU" altLang="de-DE" sz="1800"/>
            </a:br>
            <a:r>
              <a:rPr lang="hu-HU" altLang="de-DE" sz="1800"/>
              <a:t>Frequency Dictionary Hungarian </a:t>
            </a:r>
            <a:endParaRPr lang="hu-HU" altLang="de-DE" sz="1200"/>
          </a:p>
        </p:txBody>
      </p:sp>
      <p:sp>
        <p:nvSpPr>
          <p:cNvPr id="164873" name="AutoShape 9">
            <a:extLst>
              <a:ext uri="{FF2B5EF4-FFF2-40B4-BE49-F238E27FC236}">
                <a16:creationId xmlns:a16="http://schemas.microsoft.com/office/drawing/2014/main" id="{E2BF3515-45BA-46FD-84E4-5585424370D3}"/>
              </a:ext>
            </a:extLst>
          </p:cNvPr>
          <p:cNvSpPr>
            <a:spLocks noChangeArrowheads="1"/>
          </p:cNvSpPr>
          <p:nvPr/>
        </p:nvSpPr>
        <p:spPr bwMode="auto">
          <a:xfrm rot="-5400000">
            <a:off x="6587331" y="3501232"/>
            <a:ext cx="936625" cy="7921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4874" name="AutoShape 10">
            <a:extLst>
              <a:ext uri="{FF2B5EF4-FFF2-40B4-BE49-F238E27FC236}">
                <a16:creationId xmlns:a16="http://schemas.microsoft.com/office/drawing/2014/main" id="{8A0425E5-8296-4839-A473-45815C475D7E}"/>
              </a:ext>
            </a:extLst>
          </p:cNvPr>
          <p:cNvSpPr>
            <a:spLocks noChangeArrowheads="1"/>
          </p:cNvSpPr>
          <p:nvPr/>
        </p:nvSpPr>
        <p:spPr bwMode="auto">
          <a:xfrm rot="5400000">
            <a:off x="6803231" y="4580732"/>
            <a:ext cx="504825" cy="7921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6" name="Line 12">
            <a:extLst>
              <a:ext uri="{FF2B5EF4-FFF2-40B4-BE49-F238E27FC236}">
                <a16:creationId xmlns:a16="http://schemas.microsoft.com/office/drawing/2014/main" id="{4A6325AC-1C20-4E3C-967B-122E7AE3DF1A}"/>
              </a:ext>
            </a:extLst>
          </p:cNvPr>
          <p:cNvSpPr>
            <a:spLocks noChangeShapeType="1"/>
          </p:cNvSpPr>
          <p:nvPr/>
        </p:nvSpPr>
        <p:spPr bwMode="auto">
          <a:xfrm>
            <a:off x="3635375" y="4221163"/>
            <a:ext cx="1584325"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7" name="Line 13">
            <a:extLst>
              <a:ext uri="{FF2B5EF4-FFF2-40B4-BE49-F238E27FC236}">
                <a16:creationId xmlns:a16="http://schemas.microsoft.com/office/drawing/2014/main" id="{B90EAAB1-20BE-4825-924B-7EC32FEC5832}"/>
              </a:ext>
            </a:extLst>
          </p:cNvPr>
          <p:cNvSpPr>
            <a:spLocks noChangeShapeType="1"/>
          </p:cNvSpPr>
          <p:nvPr/>
        </p:nvSpPr>
        <p:spPr bwMode="auto">
          <a:xfrm>
            <a:off x="2916238" y="4437063"/>
            <a:ext cx="2303462"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8" name="Line 14">
            <a:extLst>
              <a:ext uri="{FF2B5EF4-FFF2-40B4-BE49-F238E27FC236}">
                <a16:creationId xmlns:a16="http://schemas.microsoft.com/office/drawing/2014/main" id="{E0C81B57-59F9-485B-BD59-A05CFC24909F}"/>
              </a:ext>
            </a:extLst>
          </p:cNvPr>
          <p:cNvSpPr>
            <a:spLocks noChangeShapeType="1"/>
          </p:cNvSpPr>
          <p:nvPr/>
        </p:nvSpPr>
        <p:spPr bwMode="auto">
          <a:xfrm flipV="1">
            <a:off x="2916238" y="2636838"/>
            <a:ext cx="2232025"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AutoShape 96">
            <a:extLst>
              <a:ext uri="{FF2B5EF4-FFF2-40B4-BE49-F238E27FC236}">
                <a16:creationId xmlns:a16="http://schemas.microsoft.com/office/drawing/2014/main" id="{8A6B5C7A-652A-414A-8B17-54F85852ADA6}"/>
              </a:ext>
            </a:extLst>
          </p:cNvPr>
          <p:cNvSpPr>
            <a:spLocks noChangeArrowheads="1"/>
          </p:cNvSpPr>
          <p:nvPr/>
        </p:nvSpPr>
        <p:spPr bwMode="auto">
          <a:xfrm>
            <a:off x="866378" y="3160587"/>
            <a:ext cx="3921646" cy="2068638"/>
          </a:xfrm>
          <a:prstGeom prst="rightArrowCallout">
            <a:avLst>
              <a:gd name="adj1" fmla="val 2821"/>
              <a:gd name="adj2" fmla="val 8917"/>
              <a:gd name="adj3" fmla="val 0"/>
              <a:gd name="adj4" fmla="val 87393"/>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dirty="0"/>
          </a:p>
        </p:txBody>
      </p:sp>
      <p:sp>
        <p:nvSpPr>
          <p:cNvPr id="16" name="AutoShape 11">
            <a:extLst>
              <a:ext uri="{FF2B5EF4-FFF2-40B4-BE49-F238E27FC236}">
                <a16:creationId xmlns:a16="http://schemas.microsoft.com/office/drawing/2014/main" id="{AA4A8B82-3CD5-4C91-B2E0-E1DA3B5FF878}"/>
              </a:ext>
            </a:extLst>
          </p:cNvPr>
          <p:cNvSpPr>
            <a:spLocks noChangeArrowheads="1"/>
          </p:cNvSpPr>
          <p:nvPr/>
        </p:nvSpPr>
        <p:spPr bwMode="auto">
          <a:xfrm>
            <a:off x="3708400" y="3789213"/>
            <a:ext cx="1295400" cy="1223963"/>
          </a:xfrm>
          <a:prstGeom prst="leftRightArrow">
            <a:avLst>
              <a:gd name="adj1" fmla="val 50000"/>
              <a:gd name="adj2" fmla="val 21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4869"/>
                                        </p:tgtEl>
                                        <p:attrNameLst>
                                          <p:attrName>style.visibility</p:attrName>
                                        </p:attrNameLst>
                                      </p:cBhvr>
                                      <p:to>
                                        <p:strVal val="visible"/>
                                      </p:to>
                                    </p:set>
                                    <p:animEffect transition="in" filter="box(in)">
                                      <p:cBhvr>
                                        <p:cTn id="7" dur="500"/>
                                        <p:tgtEl>
                                          <p:spTgt spid="164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4873"/>
                                        </p:tgtEl>
                                        <p:attrNameLst>
                                          <p:attrName>style.visibility</p:attrName>
                                        </p:attrNameLst>
                                      </p:cBhvr>
                                      <p:to>
                                        <p:strVal val="visible"/>
                                      </p:to>
                                    </p:set>
                                    <p:animEffect transition="in" filter="box(in)">
                                      <p:cBhvr>
                                        <p:cTn id="12" dur="500"/>
                                        <p:tgtEl>
                                          <p:spTgt spid="164873"/>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164868"/>
                                        </p:tgtEl>
                                        <p:attrNameLst>
                                          <p:attrName>style.visibility</p:attrName>
                                        </p:attrNameLst>
                                      </p:cBhvr>
                                      <p:to>
                                        <p:strVal val="visible"/>
                                      </p:to>
                                    </p:set>
                                    <p:anim calcmode="lin" valueType="num">
                                      <p:cBhvr additive="base">
                                        <p:cTn id="15" dur="500" fill="hold"/>
                                        <p:tgtEl>
                                          <p:spTgt spid="164868"/>
                                        </p:tgtEl>
                                        <p:attrNameLst>
                                          <p:attrName>ppt_x</p:attrName>
                                        </p:attrNameLst>
                                      </p:cBhvr>
                                      <p:tavLst>
                                        <p:tav tm="0">
                                          <p:val>
                                            <p:strVal val="1+#ppt_w/2"/>
                                          </p:val>
                                        </p:tav>
                                        <p:tav tm="100000">
                                          <p:val>
                                            <p:strVal val="#ppt_x"/>
                                          </p:val>
                                        </p:tav>
                                      </p:tavLst>
                                    </p:anim>
                                    <p:anim calcmode="lin" valueType="num">
                                      <p:cBhvr additive="base">
                                        <p:cTn id="16" dur="500" fill="hold"/>
                                        <p:tgtEl>
                                          <p:spTgt spid="16486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64874"/>
                                        </p:tgtEl>
                                        <p:attrNameLst>
                                          <p:attrName>style.visibility</p:attrName>
                                        </p:attrNameLst>
                                      </p:cBhvr>
                                      <p:to>
                                        <p:strVal val="visible"/>
                                      </p:to>
                                    </p:set>
                                    <p:animEffect transition="in" filter="box(in)">
                                      <p:cBhvr>
                                        <p:cTn id="21" dur="500"/>
                                        <p:tgtEl>
                                          <p:spTgt spid="164874"/>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164870"/>
                                        </p:tgtEl>
                                        <p:attrNameLst>
                                          <p:attrName>style.visibility</p:attrName>
                                        </p:attrNameLst>
                                      </p:cBhvr>
                                      <p:to>
                                        <p:strVal val="visible"/>
                                      </p:to>
                                    </p:set>
                                    <p:anim calcmode="lin" valueType="num">
                                      <p:cBhvr additive="base">
                                        <p:cTn id="24" dur="500" fill="hold"/>
                                        <p:tgtEl>
                                          <p:spTgt spid="164870"/>
                                        </p:tgtEl>
                                        <p:attrNameLst>
                                          <p:attrName>ppt_x</p:attrName>
                                        </p:attrNameLst>
                                      </p:cBhvr>
                                      <p:tavLst>
                                        <p:tav tm="0">
                                          <p:val>
                                            <p:strVal val="1+#ppt_w/2"/>
                                          </p:val>
                                        </p:tav>
                                        <p:tav tm="100000">
                                          <p:val>
                                            <p:strVal val="#ppt_x"/>
                                          </p:val>
                                        </p:tav>
                                      </p:tavLst>
                                    </p:anim>
                                    <p:anim calcmode="lin" valueType="num">
                                      <p:cBhvr additive="base">
                                        <p:cTn id="25" dur="500" fill="hold"/>
                                        <p:tgtEl>
                                          <p:spTgt spid="16487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64871"/>
                                        </p:tgtEl>
                                        <p:attrNameLst>
                                          <p:attrName>style.visibility</p:attrName>
                                        </p:attrNameLst>
                                      </p:cBhvr>
                                      <p:to>
                                        <p:strVal val="visible"/>
                                      </p:to>
                                    </p:set>
                                    <p:anim calcmode="lin" valueType="num">
                                      <p:cBhvr additive="base">
                                        <p:cTn id="28" dur="500" fill="hold"/>
                                        <p:tgtEl>
                                          <p:spTgt spid="164871"/>
                                        </p:tgtEl>
                                        <p:attrNameLst>
                                          <p:attrName>ppt_x</p:attrName>
                                        </p:attrNameLst>
                                      </p:cBhvr>
                                      <p:tavLst>
                                        <p:tav tm="0">
                                          <p:val>
                                            <p:strVal val="1+#ppt_w/2"/>
                                          </p:val>
                                        </p:tav>
                                        <p:tav tm="100000">
                                          <p:val>
                                            <p:strVal val="#ppt_x"/>
                                          </p:val>
                                        </p:tav>
                                      </p:tavLst>
                                    </p:anim>
                                    <p:anim calcmode="lin" valueType="num">
                                      <p:cBhvr additive="base">
                                        <p:cTn id="29" dur="500" fill="hold"/>
                                        <p:tgtEl>
                                          <p:spTgt spid="16487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4"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164869" grpId="0" animBg="1"/>
      <p:bldP spid="164870" grpId="0"/>
      <p:bldP spid="164871"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83B64FFB-6DA4-4998-B833-A1C4BBBACC11}"/>
              </a:ext>
            </a:extLst>
          </p:cNvPr>
          <p:cNvSpPr>
            <a:spLocks noGrp="1" noChangeArrowheads="1"/>
          </p:cNvSpPr>
          <p:nvPr>
            <p:ph type="title"/>
          </p:nvPr>
        </p:nvSpPr>
        <p:spPr>
          <a:xfrm>
            <a:off x="250825" y="188913"/>
            <a:ext cx="8820150" cy="1141412"/>
          </a:xfrm>
        </p:spPr>
        <p:txBody>
          <a:bodyPr/>
          <a:lstStyle/>
          <a:p>
            <a:pPr eaLnBrk="1" hangingPunct="1">
              <a:defRPr/>
            </a:pPr>
            <a:r>
              <a:rPr lang="hu-HU" altLang="de-DE" dirty="0">
                <a:effectLst>
                  <a:outerShdw blurRad="38100" dist="38100" dir="2700000" algn="tl">
                    <a:srgbClr val="C0C0C0"/>
                  </a:outerShdw>
                </a:effectLst>
              </a:rPr>
              <a:t>WLWF</a:t>
            </a:r>
          </a:p>
        </p:txBody>
      </p:sp>
      <p:sp>
        <p:nvSpPr>
          <p:cNvPr id="14339" name="Text Box 4">
            <a:extLst>
              <a:ext uri="{FF2B5EF4-FFF2-40B4-BE49-F238E27FC236}">
                <a16:creationId xmlns:a16="http://schemas.microsoft.com/office/drawing/2014/main" id="{BB671976-1FA8-4077-B24A-E12861A12582}"/>
              </a:ext>
            </a:extLst>
          </p:cNvPr>
          <p:cNvSpPr txBox="1">
            <a:spLocks noChangeArrowheads="1"/>
          </p:cNvSpPr>
          <p:nvPr/>
        </p:nvSpPr>
        <p:spPr bwMode="auto">
          <a:xfrm>
            <a:off x="0" y="5510213"/>
            <a:ext cx="33480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lgn="ctr" eaLnBrk="1" hangingPunct="1">
              <a:spcBef>
                <a:spcPct val="0"/>
              </a:spcBef>
              <a:buClrTx/>
              <a:buSzTx/>
              <a:buFontTx/>
              <a:buNone/>
            </a:pPr>
            <a:br>
              <a:rPr lang="hu-HU" altLang="de-DE" sz="1600" b="1" dirty="0">
                <a:cs typeface="Times New Roman" panose="02020603050405020304" pitchFamily="18" charset="0"/>
              </a:rPr>
            </a:br>
            <a:br>
              <a:rPr lang="hu-HU" altLang="de-DE" sz="1600" b="1" dirty="0">
                <a:cs typeface="Arial" panose="020B0604020202020204" pitchFamily="34" charset="0"/>
              </a:rPr>
            </a:br>
            <a:endParaRPr lang="de-DE" altLang="de-DE" sz="1600" b="1" dirty="0">
              <a:cs typeface="Arial" panose="020B0604020202020204" pitchFamily="34" charset="0"/>
            </a:endParaRPr>
          </a:p>
          <a:p>
            <a:pPr algn="ctr" eaLnBrk="1" hangingPunct="1">
              <a:spcBef>
                <a:spcPct val="0"/>
              </a:spcBef>
              <a:buClrTx/>
              <a:buSzTx/>
              <a:buFontTx/>
              <a:buNone/>
            </a:pPr>
            <a:r>
              <a:rPr lang="hu-HU" altLang="de-DE" sz="1600" dirty="0">
                <a:cs typeface="Times New Roman" panose="02020603050405020304" pitchFamily="18" charset="0"/>
              </a:rPr>
              <a:t>1. Bd.: Berlin</a:t>
            </a:r>
            <a:r>
              <a:rPr lang="de-DE" altLang="de-DE" sz="1600" dirty="0">
                <a:cs typeface="Times New Roman" panose="02020603050405020304" pitchFamily="18" charset="0"/>
              </a:rPr>
              <a:t>/</a:t>
            </a:r>
            <a:r>
              <a:rPr lang="hu-HU" altLang="de-DE" sz="1600" dirty="0">
                <a:cs typeface="Times New Roman" panose="02020603050405020304" pitchFamily="18" charset="0"/>
              </a:rPr>
              <a:t>New </a:t>
            </a:r>
            <a:r>
              <a:rPr lang="hu-HU" altLang="de-DE" sz="1600">
                <a:cs typeface="Times New Roman" panose="02020603050405020304" pitchFamily="18" charset="0"/>
              </a:rPr>
              <a:t>York (2010)</a:t>
            </a:r>
            <a:endParaRPr lang="hu-HU" altLang="de-DE" sz="1600" dirty="0"/>
          </a:p>
          <a:p>
            <a:pPr algn="ctr" eaLnBrk="1" hangingPunct="1">
              <a:spcBef>
                <a:spcPct val="0"/>
              </a:spcBef>
              <a:buClrTx/>
              <a:buSzTx/>
              <a:buFontTx/>
              <a:buNone/>
            </a:pPr>
            <a:endParaRPr lang="hu-HU" altLang="de-DE" sz="1600" dirty="0">
              <a:cs typeface="Times New Roman" panose="02020603050405020304" pitchFamily="18" charset="0"/>
            </a:endParaRPr>
          </a:p>
        </p:txBody>
      </p:sp>
      <p:sp>
        <p:nvSpPr>
          <p:cNvPr id="14340" name="AutoShape 10" descr="2Q==">
            <a:extLst>
              <a:ext uri="{FF2B5EF4-FFF2-40B4-BE49-F238E27FC236}">
                <a16:creationId xmlns:a16="http://schemas.microsoft.com/office/drawing/2014/main" id="{5DCA11C0-4118-4287-BD8B-4B14A1A7098E}"/>
              </a:ext>
            </a:extLst>
          </p:cNvPr>
          <p:cNvSpPr>
            <a:spLocks noChangeAspect="1" noChangeArrowheads="1"/>
          </p:cNvSpPr>
          <p:nvPr/>
        </p:nvSpPr>
        <p:spPr bwMode="auto">
          <a:xfrm>
            <a:off x="4086225" y="274320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14341" name="AutoShape 12" descr="2Q==">
            <a:extLst>
              <a:ext uri="{FF2B5EF4-FFF2-40B4-BE49-F238E27FC236}">
                <a16:creationId xmlns:a16="http://schemas.microsoft.com/office/drawing/2014/main" id="{5F85FB12-EA09-44CB-A9FA-5401907F0CED}"/>
              </a:ext>
            </a:extLst>
          </p:cNvPr>
          <p:cNvSpPr>
            <a:spLocks noChangeAspect="1" noChangeArrowheads="1"/>
          </p:cNvSpPr>
          <p:nvPr/>
        </p:nvSpPr>
        <p:spPr bwMode="auto">
          <a:xfrm>
            <a:off x="4086225" y="274320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14342" name="AutoShape 14" descr="2Q==">
            <a:extLst>
              <a:ext uri="{FF2B5EF4-FFF2-40B4-BE49-F238E27FC236}">
                <a16:creationId xmlns:a16="http://schemas.microsoft.com/office/drawing/2014/main" id="{83E955CE-DE8A-4286-9B8F-D8AC98A293DE}"/>
              </a:ext>
            </a:extLst>
          </p:cNvPr>
          <p:cNvSpPr>
            <a:spLocks noChangeAspect="1" noChangeArrowheads="1"/>
          </p:cNvSpPr>
          <p:nvPr/>
        </p:nvSpPr>
        <p:spPr bwMode="auto">
          <a:xfrm>
            <a:off x="4086225" y="274320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14343" name="AutoShape 16" descr="2Q==">
            <a:extLst>
              <a:ext uri="{FF2B5EF4-FFF2-40B4-BE49-F238E27FC236}">
                <a16:creationId xmlns:a16="http://schemas.microsoft.com/office/drawing/2014/main" id="{7123DD6D-20EA-455D-A8B1-B660FA8CCA59}"/>
              </a:ext>
            </a:extLst>
          </p:cNvPr>
          <p:cNvSpPr>
            <a:spLocks noChangeAspect="1" noChangeArrowheads="1"/>
          </p:cNvSpPr>
          <p:nvPr/>
        </p:nvSpPr>
        <p:spPr bwMode="auto">
          <a:xfrm>
            <a:off x="0" y="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14344" name="AutoShape 18" descr="2Q==">
            <a:extLst>
              <a:ext uri="{FF2B5EF4-FFF2-40B4-BE49-F238E27FC236}">
                <a16:creationId xmlns:a16="http://schemas.microsoft.com/office/drawing/2014/main" id="{43E38001-C2F4-4121-81EF-A0C4A7AACF40}"/>
              </a:ext>
            </a:extLst>
          </p:cNvPr>
          <p:cNvSpPr>
            <a:spLocks noChangeAspect="1" noChangeArrowheads="1"/>
          </p:cNvSpPr>
          <p:nvPr/>
        </p:nvSpPr>
        <p:spPr bwMode="auto">
          <a:xfrm>
            <a:off x="4086225" y="274320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14345" name="AutoShape 20" descr="2Q==">
            <a:extLst>
              <a:ext uri="{FF2B5EF4-FFF2-40B4-BE49-F238E27FC236}">
                <a16:creationId xmlns:a16="http://schemas.microsoft.com/office/drawing/2014/main" id="{DAA4BA8F-E213-4C4E-9B48-A772F93E9F02}"/>
              </a:ext>
            </a:extLst>
          </p:cNvPr>
          <p:cNvSpPr>
            <a:spLocks noChangeAspect="1" noChangeArrowheads="1"/>
          </p:cNvSpPr>
          <p:nvPr/>
        </p:nvSpPr>
        <p:spPr bwMode="auto">
          <a:xfrm>
            <a:off x="4086225" y="274320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endParaRPr lang="de-DE" altLang="de-DE" sz="1800"/>
          </a:p>
        </p:txBody>
      </p:sp>
      <p:pic>
        <p:nvPicPr>
          <p:cNvPr id="14346" name="Picture 21" descr="WLWF">
            <a:extLst>
              <a:ext uri="{FF2B5EF4-FFF2-40B4-BE49-F238E27FC236}">
                <a16:creationId xmlns:a16="http://schemas.microsoft.com/office/drawing/2014/main" id="{E7817EC3-BD11-4720-B7BF-95D0AC5C8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28775"/>
            <a:ext cx="269875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24">
            <a:extLst>
              <a:ext uri="{FF2B5EF4-FFF2-40B4-BE49-F238E27FC236}">
                <a16:creationId xmlns:a16="http://schemas.microsoft.com/office/drawing/2014/main" id="{297307B4-152D-43D9-BB70-6EDCA8E32A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7434263"/>
            <a:ext cx="4652963" cy="651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fik 2">
            <a:extLst>
              <a:ext uri="{FF2B5EF4-FFF2-40B4-BE49-F238E27FC236}">
                <a16:creationId xmlns:a16="http://schemas.microsoft.com/office/drawing/2014/main" id="{AC166564-B9AF-4FA2-95A5-EF91E94EA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1628775"/>
            <a:ext cx="2728913"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 Box 4">
            <a:extLst>
              <a:ext uri="{FF2B5EF4-FFF2-40B4-BE49-F238E27FC236}">
                <a16:creationId xmlns:a16="http://schemas.microsoft.com/office/drawing/2014/main" id="{18675A40-AAD4-42F7-AE64-37CB614BDEF7}"/>
              </a:ext>
            </a:extLst>
          </p:cNvPr>
          <p:cNvSpPr txBox="1">
            <a:spLocks noChangeArrowheads="1"/>
          </p:cNvSpPr>
          <p:nvPr/>
        </p:nvSpPr>
        <p:spPr bwMode="auto">
          <a:xfrm>
            <a:off x="3131840" y="5476875"/>
            <a:ext cx="33480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lgn="ctr" eaLnBrk="1" hangingPunct="1">
              <a:spcBef>
                <a:spcPct val="0"/>
              </a:spcBef>
              <a:buClrTx/>
              <a:buSzTx/>
              <a:buFontTx/>
              <a:buNone/>
            </a:pPr>
            <a:r>
              <a:rPr lang="hu-HU" altLang="de-DE" sz="1600" b="1" dirty="0">
                <a:cs typeface="Times New Roman" panose="02020603050405020304" pitchFamily="18" charset="0"/>
              </a:rPr>
              <a:t>tíznyelvű lexikográfiai szakszótár</a:t>
            </a:r>
          </a:p>
          <a:p>
            <a:pPr algn="ctr" eaLnBrk="1" hangingPunct="1">
              <a:spcBef>
                <a:spcPct val="0"/>
              </a:spcBef>
              <a:buClrTx/>
              <a:buSzTx/>
              <a:buFontTx/>
              <a:buNone/>
            </a:pPr>
            <a:endParaRPr lang="de-DE" altLang="de-DE" sz="1600" dirty="0">
              <a:cs typeface="Times New Roman" panose="02020603050405020304" pitchFamily="18" charset="0"/>
            </a:endParaRPr>
          </a:p>
          <a:p>
            <a:pPr algn="ctr" eaLnBrk="1" hangingPunct="1">
              <a:spcBef>
                <a:spcPct val="0"/>
              </a:spcBef>
              <a:buClrTx/>
              <a:buSzTx/>
              <a:buFontTx/>
              <a:buNone/>
            </a:pPr>
            <a:r>
              <a:rPr lang="hu-HU" altLang="de-DE" sz="1600" dirty="0">
                <a:cs typeface="Times New Roman" panose="02020603050405020304" pitchFamily="18" charset="0"/>
              </a:rPr>
              <a:t>2. Bd.: </a:t>
            </a:r>
            <a:r>
              <a:rPr lang="hu-HU" altLang="de-DE" sz="1600" dirty="0"/>
              <a:t>Berlin</a:t>
            </a:r>
            <a:r>
              <a:rPr lang="de-DE" altLang="de-DE" sz="1600" dirty="0"/>
              <a:t>/</a:t>
            </a:r>
            <a:r>
              <a:rPr lang="hu-HU" altLang="de-DE" sz="1600" dirty="0"/>
              <a:t>New York</a:t>
            </a:r>
            <a:r>
              <a:rPr lang="de-DE" altLang="de-DE" sz="1600" dirty="0"/>
              <a:t> </a:t>
            </a:r>
            <a:r>
              <a:rPr lang="hu-HU" altLang="de-DE" sz="1600" dirty="0"/>
              <a:t>(201</a:t>
            </a:r>
            <a:r>
              <a:rPr lang="de-DE" altLang="de-DE" sz="1600" dirty="0"/>
              <a:t>7</a:t>
            </a:r>
            <a:r>
              <a:rPr lang="hu-HU" altLang="de-DE" sz="1600" dirty="0"/>
              <a:t>)</a:t>
            </a:r>
          </a:p>
          <a:p>
            <a:pPr algn="ctr" eaLnBrk="1" hangingPunct="1">
              <a:spcBef>
                <a:spcPct val="0"/>
              </a:spcBef>
              <a:buClrTx/>
              <a:buSzTx/>
              <a:buFontTx/>
              <a:buNone/>
            </a:pPr>
            <a:endParaRPr lang="hu-HU" altLang="de-DE" sz="1600" dirty="0"/>
          </a:p>
          <a:p>
            <a:pPr algn="ctr" eaLnBrk="1" hangingPunct="1">
              <a:spcBef>
                <a:spcPct val="0"/>
              </a:spcBef>
              <a:buClrTx/>
              <a:buSzTx/>
              <a:buFontTx/>
              <a:buNone/>
            </a:pPr>
            <a:endParaRPr lang="hu-HU" altLang="de-DE" sz="1600" dirty="0">
              <a:cs typeface="Times New Roman" panose="02020603050405020304" pitchFamily="18" charset="0"/>
            </a:endParaRPr>
          </a:p>
        </p:txBody>
      </p:sp>
      <p:sp>
        <p:nvSpPr>
          <p:cNvPr id="14350" name="Text Box 4">
            <a:extLst>
              <a:ext uri="{FF2B5EF4-FFF2-40B4-BE49-F238E27FC236}">
                <a16:creationId xmlns:a16="http://schemas.microsoft.com/office/drawing/2014/main" id="{8BAE2AA1-B856-43ED-978E-8C19A57CD085}"/>
              </a:ext>
            </a:extLst>
          </p:cNvPr>
          <p:cNvSpPr txBox="1">
            <a:spLocks noChangeArrowheads="1"/>
          </p:cNvSpPr>
          <p:nvPr/>
        </p:nvSpPr>
        <p:spPr bwMode="auto">
          <a:xfrm>
            <a:off x="6012160" y="5476875"/>
            <a:ext cx="33480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lgn="ctr" eaLnBrk="1" hangingPunct="1">
              <a:spcBef>
                <a:spcPct val="0"/>
              </a:spcBef>
              <a:buClrTx/>
              <a:buSzTx/>
              <a:buFontTx/>
              <a:buNone/>
            </a:pPr>
            <a:endParaRPr lang="hu-HU" altLang="de-DE" sz="1600" dirty="0"/>
          </a:p>
          <a:p>
            <a:pPr algn="ctr" eaLnBrk="1" hangingPunct="1">
              <a:spcBef>
                <a:spcPct val="0"/>
              </a:spcBef>
              <a:buClrTx/>
              <a:buSzTx/>
              <a:buFontTx/>
              <a:buNone/>
            </a:pPr>
            <a:endParaRPr lang="hu-HU" altLang="de-DE" sz="1600" dirty="0"/>
          </a:p>
          <a:p>
            <a:pPr algn="ctr" eaLnBrk="1" hangingPunct="1">
              <a:spcBef>
                <a:spcPct val="0"/>
              </a:spcBef>
              <a:buClrTx/>
              <a:buSzTx/>
              <a:buFontTx/>
              <a:buNone/>
            </a:pPr>
            <a:endParaRPr lang="de-DE" altLang="de-DE" sz="1600" dirty="0"/>
          </a:p>
          <a:p>
            <a:pPr algn="ctr" eaLnBrk="1" hangingPunct="1">
              <a:spcBef>
                <a:spcPct val="0"/>
              </a:spcBef>
              <a:buClrTx/>
              <a:buSzTx/>
              <a:buFontTx/>
              <a:buNone/>
            </a:pPr>
            <a:r>
              <a:rPr lang="hu-HU" altLang="de-DE" sz="1600" dirty="0"/>
              <a:t>3-5. Bd.: Berlin/New York (2020)</a:t>
            </a:r>
          </a:p>
          <a:p>
            <a:pPr algn="ctr" eaLnBrk="1" hangingPunct="1">
              <a:spcBef>
                <a:spcPct val="0"/>
              </a:spcBef>
              <a:buClrTx/>
              <a:buSzTx/>
              <a:buFontTx/>
              <a:buNone/>
            </a:pPr>
            <a:endParaRPr lang="hu-HU" altLang="de-DE" sz="1600" dirty="0">
              <a:cs typeface="Times New Roman" panose="02020603050405020304" pitchFamily="18" charset="0"/>
            </a:endParaRPr>
          </a:p>
        </p:txBody>
      </p:sp>
      <p:pic>
        <p:nvPicPr>
          <p:cNvPr id="16" name="Picture 14" descr="MR900354499[1]">
            <a:extLst>
              <a:ext uri="{FF2B5EF4-FFF2-40B4-BE49-F238E27FC236}">
                <a16:creationId xmlns:a16="http://schemas.microsoft.com/office/drawing/2014/main" id="{DC49334C-3419-4493-A32F-37E88E5BC8F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02388" y="2435225"/>
            <a:ext cx="2741612"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_level">
  <a:themeElements>
    <a:clrScheme name="presentation_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presentation_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altLang="hu-H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altLang="hu-HU" sz="1800" b="0" i="0" u="none" strike="noStrike" cap="none" normalizeH="0" baseline="0" smtClean="0">
            <a:ln>
              <a:noFill/>
            </a:ln>
            <a:solidFill>
              <a:schemeClr val="tx1"/>
            </a:solidFill>
            <a:effectLst/>
            <a:latin typeface="Arial" charset="0"/>
          </a:defRPr>
        </a:defPPr>
      </a:lstStyle>
    </a:lnDef>
  </a:objectDefaults>
  <a:extraClrSchemeLst>
    <a:extraClrScheme>
      <a:clrScheme name="presentation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resentation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resentation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resentation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resentation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resentation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presentation_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0</TotalTime>
  <Words>1586</Words>
  <Application>Microsoft Office PowerPoint</Application>
  <PresentationFormat>Bildschirmpräsentation (4:3)</PresentationFormat>
  <Paragraphs>152</Paragraphs>
  <Slides>18</Slides>
  <Notes>4</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18</vt:i4>
      </vt:variant>
    </vt:vector>
  </HeadingPairs>
  <TitlesOfParts>
    <vt:vector size="26" baseType="lpstr">
      <vt:lpstr>Arial</vt:lpstr>
      <vt:lpstr>Calibri</vt:lpstr>
      <vt:lpstr>Edwardian Script ITC</vt:lpstr>
      <vt:lpstr>Freestyle Script</vt:lpstr>
      <vt:lpstr>Times New Roman</vt:lpstr>
      <vt:lpstr>Wingdings</vt:lpstr>
      <vt:lpstr>presentation_level</vt:lpstr>
      <vt:lpstr>Document</vt:lpstr>
      <vt:lpstr>PowerPoint-Präsentation</vt:lpstr>
      <vt:lpstr>Első EMJMD-EMLex-évfolyam, Katowice (2017)</vt:lpstr>
      <vt:lpstr>Tartalom</vt:lpstr>
      <vt:lpstr>Mi az EMLex?</vt:lpstr>
      <vt:lpstr>Mi az EMLex célja?</vt:lpstr>
      <vt:lpstr>Mely egyetemek a résztvevők?</vt:lpstr>
      <vt:lpstr>Milyen a tanulmányi rend?</vt:lpstr>
      <vt:lpstr>Mely modulokból áll a képzés?</vt:lpstr>
      <vt:lpstr>WLWF</vt:lpstr>
      <vt:lpstr>SZÓkapTÁR – KolleX</vt:lpstr>
      <vt:lpstr>PowerPoint-Präsentation</vt:lpstr>
      <vt:lpstr>Hol lesz a 2022-es és 2023-as tavaszi szemeszter?</vt:lpstr>
      <vt:lpstr>PowerPoint-Präsentation</vt:lpstr>
      <vt:lpstr>PowerPoint-Präsentation</vt:lpstr>
      <vt:lpstr>Hogyan valósult meg az EMLex Magyarországon?</vt:lpstr>
      <vt:lpstr>Első EMJMD-EMLex-évfolyam, Katowice (2017)</vt:lpstr>
      <vt:lpstr>Hogyan lehet jelentkezni az EMLex-re?</vt:lpstr>
      <vt:lpstr>Jelentkezés az EMJMD-EMLex-re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Hollós Zita</dc:creator>
  <cp:lastModifiedBy>Hollós Zita</cp:lastModifiedBy>
  <cp:revision>147</cp:revision>
  <cp:lastPrinted>2021-11-22T09:16:36Z</cp:lastPrinted>
  <dcterms:created xsi:type="dcterms:W3CDTF">2010-10-04T12:28:35Z</dcterms:created>
  <dcterms:modified xsi:type="dcterms:W3CDTF">2021-11-23T07:47:14Z</dcterms:modified>
</cp:coreProperties>
</file>